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4" r:id="rId3"/>
    <p:sldId id="312" r:id="rId4"/>
    <p:sldId id="313" r:id="rId5"/>
    <p:sldId id="314" r:id="rId6"/>
    <p:sldId id="311" r:id="rId7"/>
    <p:sldId id="301" r:id="rId8"/>
    <p:sldId id="315" r:id="rId9"/>
    <p:sldId id="316" r:id="rId10"/>
    <p:sldId id="317" r:id="rId11"/>
    <p:sldId id="319" r:id="rId12"/>
    <p:sldId id="323" r:id="rId13"/>
    <p:sldId id="321" r:id="rId14"/>
    <p:sldId id="320" r:id="rId15"/>
    <p:sldId id="322" r:id="rId16"/>
    <p:sldId id="299" r:id="rId17"/>
    <p:sldId id="310" r:id="rId18"/>
    <p:sldId id="30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 Achemchem" initials="DA" lastIdx="3" clrIdx="0">
    <p:extLst>
      <p:ext uri="{19B8F6BF-5375-455C-9EA6-DF929625EA0E}">
        <p15:presenceInfo xmlns:p15="http://schemas.microsoft.com/office/powerpoint/2012/main" userId="Dr. Achemche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FDB"/>
    <a:srgbClr val="586B19"/>
    <a:srgbClr val="98B848"/>
    <a:srgbClr val="93C11F"/>
    <a:srgbClr val="00FF00"/>
    <a:srgbClr val="70CDD9"/>
    <a:srgbClr val="5C1D37"/>
    <a:srgbClr val="9BBB59"/>
    <a:srgbClr val="2980B9"/>
    <a:srgbClr val="16A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83241" autoAdjust="0"/>
  </p:normalViewPr>
  <p:slideViewPr>
    <p:cSldViewPr snapToGrid="0">
      <p:cViewPr varScale="1">
        <p:scale>
          <a:sx n="57" d="100"/>
          <a:sy n="57" d="100"/>
        </p:scale>
        <p:origin x="115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36BB2-C77E-4A85-A9CF-99C11C3A8BE8}" type="datetimeFigureOut">
              <a:rPr lang="fr-MA" smtClean="0"/>
              <a:t>22/06/2020</a:t>
            </a:fld>
            <a:endParaRPr lang="fr-M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E0630-DFCB-45E5-9CAE-CB95B19D0C5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0310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851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849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2421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4165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6664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7311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7258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023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les associations de producteurs </a:t>
            </a:r>
          </a:p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8573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90546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016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5081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0641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18104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2564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15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E0630-DFCB-45E5-9CAE-CB95B19D0C57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923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0FB9-1EE4-4431-8CCB-0700959EA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6CF8E-D580-45CD-AC45-1F0384CED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1BBC7-36FF-48A6-98DF-222F4F688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7B072-F289-4832-9390-0AE42744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B910C-D606-40D3-97C9-C74D4908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677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1A378-01E7-4D7D-A9D7-14AE7E782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820B2-72B7-4EED-95CE-E96CDA8C0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0F146-E3C2-4F09-B6F9-770CC3F8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45B2A-47CC-427B-8A49-BC570442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265C4-C6C5-45D8-B88C-D84F680F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612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7E184-CD1B-44FD-A755-DEEE7480D4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FCDCF-5702-4B55-98E3-2E2D27C6C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E46B3-250D-4E44-B012-C610278C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F78-3EB2-4192-9EF1-EC88A3E9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CF337-9721-479B-9A3B-223A79205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782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B3F7-65AB-4AE0-9283-8C9324D6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BEF2D-D860-418B-A5D2-372D65CFA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9835-33D2-4520-B99B-571ED2ED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C6E03-2F77-447F-9A86-0283E99D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9C79A-94C7-4E7E-AAF3-F6E08BE5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556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C3600-DE91-4E5E-8FC9-9E16A17A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C0937-0EA2-4F78-AB87-BDC374304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A39B5-B2D1-4ADC-8789-7EE1B2ECB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472E8-F49E-4076-9EB1-987649F3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D5BF8-05FF-4802-A818-DF7E2243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076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46972-4AF9-4599-B75A-2E07F278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F4268-4C15-41B7-86A8-33AFFAFD1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37011-FDF7-4486-B252-1B906C538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9E864-D24E-45D9-96AD-749BCD2F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3E9BC-B0A6-4BD2-8BA1-CF46C278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B1410-27E4-4975-A15B-878E4EBB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792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A75F-DF37-43DA-9660-701F69C1C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31EC8-A516-480D-9C54-4777C04C3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E0D20-FEF1-4832-B68C-352D18371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33D4C-2848-4C0B-8B27-F48EEBEC7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39EF46-334B-4284-B486-796F449DE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AF2B7-8680-49C2-B7EF-F0D8EC14A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03702D-740D-4D1C-9117-A877B282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1A3515-A30E-418E-A525-5422DFB6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143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35D4-CAA1-45DD-B9DD-FA7BABB4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F52A81-F688-4A63-882B-3FC4F40EE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2B7B5-B751-41ED-A2BB-1137DD790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0795F-D1B4-41DB-89A1-57C1BB21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428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124D-8C8F-4241-BB36-DC0E16DF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1A2FC-D154-4D79-B675-1D998F2A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BB8C0-1676-4DDC-B484-44D1975E2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238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92EA-0ECF-42A8-82E6-CC3DBF1C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C5E72-36AF-4737-A147-77F24C762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47080-CE25-48A1-8FB9-CFF97EB92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6DAB0-05C4-434C-B327-22FA5B05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50F9-3777-4F0C-AF3A-E5D1DDB1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D64F3-2919-4A14-B272-007D15C1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994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8D0E-397F-4876-AF49-2CCF3A88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399399-AE92-4BE9-AE2D-F1AA97480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49E89-C1F3-4258-BDFD-AFB175BC6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B59A3-0B2A-406B-804D-946F3F1A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C829E-2B4F-4E2C-B6B1-23C76E0E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490B9-FFA9-48F8-A8FE-481E422D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207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B31560-F8A5-4D1A-B007-03BF5D90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F8F7-3582-46A2-A165-47EE0D1D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89710-0D07-406C-AA5F-A3FC17F86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DB16A-619B-4388-88F7-ACA9BE4C7FDB}" type="datetimeFigureOut">
              <a:rPr lang="en-IN" smtClean="0"/>
              <a:t>22-06-2020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4C9FB-71E5-4122-95EA-04D1D4E71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CB29-626D-4065-B37E-3D0C4E7C7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93DF3-2C69-4BEA-9B46-D527D7597A9F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048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2.jpg"/><Relationship Id="rId3" Type="http://schemas.openxmlformats.org/officeDocument/2006/relationships/image" Target="../media/image1.jpg"/><Relationship Id="rId21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7.jpg"/><Relationship Id="rId17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hyperlink" Target="http://www.isbst.rnu.tn/fra/home" TargetMode="External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25.gif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15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.jp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image" Target="../media/image1.jp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.jp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image" Target="../media/image1.jp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emf"/><Relationship Id="rId3" Type="http://schemas.openxmlformats.org/officeDocument/2006/relationships/image" Target="../media/image29.emf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11" Type="http://schemas.openxmlformats.org/officeDocument/2006/relationships/image" Target="../media/image13.png"/><Relationship Id="rId5" Type="http://schemas.openxmlformats.org/officeDocument/2006/relationships/image" Target="../media/image31.emf"/><Relationship Id="rId10" Type="http://schemas.microsoft.com/office/2007/relationships/hdphoto" Target="../media/hdphoto6.wdp"/><Relationship Id="rId4" Type="http://schemas.openxmlformats.org/officeDocument/2006/relationships/image" Target="../media/image30.emf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microsoft.com/office/2007/relationships/hdphoto" Target="../media/hdphoto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27.jp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microsoft.com/office/2007/relationships/hdphoto" Target="../media/hdphoto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6.JPG"/><Relationship Id="rId5" Type="http://schemas.microsoft.com/office/2007/relationships/hdphoto" Target="../media/hdphoto1.wdp"/><Relationship Id="rId15" Type="http://schemas.openxmlformats.org/officeDocument/2006/relationships/image" Target="../media/image40.png"/><Relationship Id="rId10" Type="http://schemas.openxmlformats.org/officeDocument/2006/relationships/image" Target="../media/image35.jp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f.achemchem@uiz.ac.ma" TargetMode="External"/><Relationship Id="rId13" Type="http://schemas.openxmlformats.org/officeDocument/2006/relationships/image" Target="../media/image7.jpg"/><Relationship Id="rId18" Type="http://schemas.microsoft.com/office/2007/relationships/hdphoto" Target="../media/hdphoto4.wdp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.png"/><Relationship Id="rId20" Type="http://schemas.openxmlformats.org/officeDocument/2006/relationships/hyperlink" Target="http://www.isbst.rnu.tn/fra/hom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9.jpg"/><Relationship Id="rId10" Type="http://schemas.microsoft.com/office/2007/relationships/hdphoto" Target="../media/hdphoto3.wdp"/><Relationship Id="rId19" Type="http://schemas.openxmlformats.org/officeDocument/2006/relationships/image" Target="../media/image12.jp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jpg"/><Relationship Id="rId18" Type="http://schemas.openxmlformats.org/officeDocument/2006/relationships/hyperlink" Target="http://www.isbst.rnu.tn/fra/home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2.jpg"/><Relationship Id="rId2" Type="http://schemas.openxmlformats.org/officeDocument/2006/relationships/image" Target="../media/image1.jp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jp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.jp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8.jpeg"/><Relationship Id="rId5" Type="http://schemas.openxmlformats.org/officeDocument/2006/relationships/image" Target="../media/image15.png"/><Relationship Id="rId10" Type="http://schemas.openxmlformats.org/officeDocument/2006/relationships/image" Target="../media/image17.gif"/><Relationship Id="rId4" Type="http://schemas.microsoft.com/office/2007/relationships/hdphoto" Target="../media/hdphoto2.wdp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.jpg"/><Relationship Id="rId4" Type="http://schemas.microsoft.com/office/2007/relationships/hdphoto" Target="../media/hdphoto2.wdp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.jpg"/><Relationship Id="rId4" Type="http://schemas.microsoft.com/office/2007/relationships/hdphoto" Target="../media/hdphoto2.wdp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1.jpg"/><Relationship Id="rId10" Type="http://schemas.openxmlformats.org/officeDocument/2006/relationships/image" Target="../media/image13.png"/><Relationship Id="rId4" Type="http://schemas.microsoft.com/office/2007/relationships/hdphoto" Target="../media/hdphoto7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3.jp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11ACC1D1-110D-416F-A2A5-55B43580ECF7}"/>
              </a:ext>
            </a:extLst>
          </p:cNvPr>
          <p:cNvSpPr txBox="1"/>
          <p:nvPr/>
        </p:nvSpPr>
        <p:spPr>
          <a:xfrm>
            <a:off x="25882" y="2146229"/>
            <a:ext cx="12166117" cy="168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Utilisation des cultures bio-protectrices de bactéries lactiques en combinaison avec des extraits de plantes pour améliorer la sécurité sanitaire des aliments traditionnels: les grandes lignes du projet PRIMA ArtiSaneFood</a:t>
            </a:r>
            <a:endParaRPr lang="en-IN" sz="2400" dirty="0">
              <a:ln w="0"/>
              <a:solidFill>
                <a:srgbClr val="6448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3B746B-D7CF-4300-9F36-1A910D50F7B7}"/>
              </a:ext>
            </a:extLst>
          </p:cNvPr>
          <p:cNvGrpSpPr/>
          <p:nvPr/>
        </p:nvGrpSpPr>
        <p:grpSpPr>
          <a:xfrm>
            <a:off x="8653184" y="281824"/>
            <a:ext cx="3538815" cy="1128554"/>
            <a:chOff x="6240412" y="-227642"/>
            <a:chExt cx="10031163" cy="231341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143D75-CB10-47F1-A560-58EA5058B797}"/>
                </a:ext>
              </a:extLst>
            </p:cNvPr>
            <p:cNvGrpSpPr/>
            <p:nvPr/>
          </p:nvGrpSpPr>
          <p:grpSpPr>
            <a:xfrm>
              <a:off x="6285198" y="-227642"/>
              <a:ext cx="9986377" cy="2274833"/>
              <a:chOff x="26654561" y="-567981"/>
              <a:chExt cx="17071122" cy="3639997"/>
            </a:xfrm>
          </p:grpSpPr>
          <p:pic>
            <p:nvPicPr>
              <p:cNvPr id="28" name="Picture 2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38926F23-5FBF-4C7B-9456-F0C4894A2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43"/>
              <a:stretch/>
            </p:blipFill>
            <p:spPr>
              <a:xfrm>
                <a:off x="38091219" y="-567981"/>
                <a:ext cx="5634464" cy="363999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0E6729-FDCD-48CF-AB7F-808C8B9DBB21}"/>
                  </a:ext>
                </a:extLst>
              </p:cNvPr>
              <p:cNvSpPr txBox="1"/>
              <p:nvPr/>
            </p:nvSpPr>
            <p:spPr>
              <a:xfrm>
                <a:off x="27401578" y="1429407"/>
                <a:ext cx="11669974" cy="90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1200" dirty="0">
                    <a:ln w="0"/>
                    <a:solidFill>
                      <a:srgbClr val="013E7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Segoe UI Semibold" panose="020B0702040204020203" pitchFamily="34" charset="0"/>
                    <a:ea typeface="Segoe UI Black" panose="020B0A02040204020203" pitchFamily="34" charset="0"/>
                    <a:cs typeface="Segoe UI Semibold" panose="020B0702040204020203" pitchFamily="34" charset="0"/>
                  </a:rPr>
                  <a:t>Superior School of Technology</a:t>
                </a:r>
              </a:p>
            </p:txBody>
          </p:sp>
          <p:pic>
            <p:nvPicPr>
              <p:cNvPr id="30" name="Picture 29" descr="A screenshot of a cell phone&#10;&#10;Description generated with high confidence">
                <a:extLst>
                  <a:ext uri="{FF2B5EF4-FFF2-40B4-BE49-F238E27FC236}">
                    <a16:creationId xmlns:a16="http://schemas.microsoft.com/office/drawing/2014/main" id="{EC9B1DF6-EF53-495B-B6D4-DB35AC66C5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" t="29313" r="30325" b="52604"/>
              <a:stretch/>
            </p:blipFill>
            <p:spPr>
              <a:xfrm>
                <a:off x="26654561" y="177918"/>
                <a:ext cx="11082105" cy="1274449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767BA5-3A4B-4B64-9048-72879D072418}"/>
                </a:ext>
              </a:extLst>
            </p:cNvPr>
            <p:cNvSpPr/>
            <p:nvPr/>
          </p:nvSpPr>
          <p:spPr>
            <a:xfrm>
              <a:off x="6240412" y="1581044"/>
              <a:ext cx="9547621" cy="504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>
                  <a:ln w="0"/>
                  <a:solidFill>
                    <a:srgbClr val="013E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LASIME Laboratory-Bioprocess and Environment Team</a:t>
              </a:r>
              <a:endParaRPr lang="fr-MA" sz="1000" dirty="0">
                <a:ln w="0"/>
                <a:solidFill>
                  <a:srgbClr val="013E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1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A6D75B1-1701-40F6-9B45-E60B077727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36036" r="25000" b="35496"/>
          <a:stretch/>
        </p:blipFill>
        <p:spPr>
          <a:xfrm>
            <a:off x="5215390" y="5247364"/>
            <a:ext cx="1761220" cy="716281"/>
          </a:xfrm>
          <a:prstGeom prst="rect">
            <a:avLst/>
          </a:prstGeom>
        </p:spPr>
      </p:pic>
      <p:pic>
        <p:nvPicPr>
          <p:cNvPr id="33" name="Picture 4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B2A155A-A46F-4E65-9A2D-A6ED4C23135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48" y="6143993"/>
            <a:ext cx="835302" cy="576167"/>
          </a:xfrm>
          <a:prstGeom prst="rect">
            <a:avLst/>
          </a:prstGeom>
        </p:spPr>
      </p:pic>
      <p:pic>
        <p:nvPicPr>
          <p:cNvPr id="34" name="Picture 4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3F1AFA4-9784-4A5E-855C-02F967FF85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62" y="6281432"/>
            <a:ext cx="961438" cy="486267"/>
          </a:xfrm>
          <a:prstGeom prst="rect">
            <a:avLst/>
          </a:prstGeom>
        </p:spPr>
      </p:pic>
      <p:pic>
        <p:nvPicPr>
          <p:cNvPr id="35" name="Picture 43">
            <a:extLst>
              <a:ext uri="{FF2B5EF4-FFF2-40B4-BE49-F238E27FC236}">
                <a16:creationId xmlns:a16="http://schemas.microsoft.com/office/drawing/2014/main" id="{385FF308-F29A-4EF8-B228-7980EFDD85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" y="6158119"/>
            <a:ext cx="1429891" cy="609580"/>
          </a:xfrm>
          <a:prstGeom prst="rect">
            <a:avLst/>
          </a:prstGeom>
        </p:spPr>
      </p:pic>
      <p:pic>
        <p:nvPicPr>
          <p:cNvPr id="36" name="Picture 45" descr="A drawing of a face&#10;&#10;Description generated with high confidence">
            <a:extLst>
              <a:ext uri="{FF2B5EF4-FFF2-40B4-BE49-F238E27FC236}">
                <a16:creationId xmlns:a16="http://schemas.microsoft.com/office/drawing/2014/main" id="{03D0FEA8-C8A2-43A0-857F-967CCFABA13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87" y="6188744"/>
            <a:ext cx="1028233" cy="531416"/>
          </a:xfrm>
          <a:prstGeom prst="rect">
            <a:avLst/>
          </a:prstGeom>
        </p:spPr>
      </p:pic>
      <p:pic>
        <p:nvPicPr>
          <p:cNvPr id="37" name="Picture 46">
            <a:extLst>
              <a:ext uri="{FF2B5EF4-FFF2-40B4-BE49-F238E27FC236}">
                <a16:creationId xmlns:a16="http://schemas.microsoft.com/office/drawing/2014/main" id="{FE519131-3364-49D3-BDEB-3F0D8CA84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25" y="6265686"/>
            <a:ext cx="1014382" cy="537014"/>
          </a:xfrm>
          <a:prstGeom prst="rect">
            <a:avLst/>
          </a:prstGeom>
        </p:spPr>
      </p:pic>
      <p:pic>
        <p:nvPicPr>
          <p:cNvPr id="38" name="Picture 4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155A393-0BD8-4C2B-A213-1DA4AB4432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89" y="6277888"/>
            <a:ext cx="840935" cy="493357"/>
          </a:xfrm>
          <a:prstGeom prst="rect">
            <a:avLst/>
          </a:prstGeom>
        </p:spPr>
      </p:pic>
      <p:pic>
        <p:nvPicPr>
          <p:cNvPr id="39" name="Picture 48" descr="A close up of a logo&#10;&#10;Description generated with high confidence">
            <a:extLst>
              <a:ext uri="{FF2B5EF4-FFF2-40B4-BE49-F238E27FC236}">
                <a16:creationId xmlns:a16="http://schemas.microsoft.com/office/drawing/2014/main" id="{CE20C7CD-8F6F-4E33-8461-26054657CA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99" y="6116635"/>
            <a:ext cx="1429891" cy="815860"/>
          </a:xfrm>
          <a:prstGeom prst="rect">
            <a:avLst/>
          </a:prstGeom>
        </p:spPr>
      </p:pic>
      <p:pic>
        <p:nvPicPr>
          <p:cNvPr id="40" name="Picture 4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F7D84E5-7ED5-455F-856E-F34C5CD51B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36" y="6329095"/>
            <a:ext cx="1095351" cy="391065"/>
          </a:xfrm>
          <a:prstGeom prst="rect">
            <a:avLst/>
          </a:prstGeom>
        </p:spPr>
      </p:pic>
      <p:pic>
        <p:nvPicPr>
          <p:cNvPr id="41" name="Picture 50">
            <a:extLst>
              <a:ext uri="{FF2B5EF4-FFF2-40B4-BE49-F238E27FC236}">
                <a16:creationId xmlns:a16="http://schemas.microsoft.com/office/drawing/2014/main" id="{E7E01E98-565B-423F-8C04-B5884A15C26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8" y="6042002"/>
            <a:ext cx="1721532" cy="928644"/>
          </a:xfrm>
          <a:prstGeom prst="rect">
            <a:avLst/>
          </a:prstGeom>
        </p:spPr>
      </p:pic>
      <p:grpSp>
        <p:nvGrpSpPr>
          <p:cNvPr id="42" name="Group 3">
            <a:extLst>
              <a:ext uri="{FF2B5EF4-FFF2-40B4-BE49-F238E27FC236}">
                <a16:creationId xmlns:a16="http://schemas.microsoft.com/office/drawing/2014/main" id="{9065741D-F40A-457E-9411-73F43B2CA2C3}"/>
              </a:ext>
            </a:extLst>
          </p:cNvPr>
          <p:cNvGrpSpPr/>
          <p:nvPr/>
        </p:nvGrpSpPr>
        <p:grpSpPr>
          <a:xfrm>
            <a:off x="9079008" y="6120249"/>
            <a:ext cx="1306206" cy="815859"/>
            <a:chOff x="6324042" y="5871991"/>
            <a:chExt cx="1751619" cy="821436"/>
          </a:xfrm>
        </p:grpSpPr>
        <p:pic>
          <p:nvPicPr>
            <p:cNvPr id="46" name="Picture 51">
              <a:extLst>
                <a:ext uri="{FF2B5EF4-FFF2-40B4-BE49-F238E27FC236}">
                  <a16:creationId xmlns:a16="http://schemas.microsoft.com/office/drawing/2014/main" id="{2FA2B41F-2F14-4306-BC7D-7B79BE637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230" y="5871991"/>
              <a:ext cx="687605" cy="522664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19E2FB6-CC6F-4F60-A10F-5A4B60504884}"/>
                </a:ext>
              </a:extLst>
            </p:cNvPr>
            <p:cNvSpPr/>
            <p:nvPr/>
          </p:nvSpPr>
          <p:spPr>
            <a:xfrm>
              <a:off x="6324042" y="6416428"/>
              <a:ext cx="17516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660099"/>
                  </a:solidFill>
                  <a:latin typeface="Aparajita" panose="020B0502040204020203" pitchFamily="18" charset="0"/>
                  <a:cs typeface="Aparajita" panose="020B0502040204020203" pitchFamily="18" charset="0"/>
                </a:rPr>
                <a:t>ISBST</a:t>
              </a:r>
              <a:endParaRPr lang="fr-FR" sz="1200" dirty="0">
                <a:solidFill>
                  <a:srgbClr val="660099"/>
                </a:solidFill>
                <a:latin typeface="Aparajita" panose="020B0502040204020203" pitchFamily="18" charset="0"/>
                <a:cs typeface="Aparajita" panose="020B0502040204020203" pitchFamily="18" charset="0"/>
                <a:hlinkClick r:id="rId19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008605-B12B-4FFF-B3D3-7B81669B3F57}"/>
              </a:ext>
            </a:extLst>
          </p:cNvPr>
          <p:cNvSpPr txBox="1"/>
          <p:nvPr/>
        </p:nvSpPr>
        <p:spPr>
          <a:xfrm>
            <a:off x="2917239" y="4001181"/>
            <a:ext cx="619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2000" dirty="0">
                <a:solidFill>
                  <a:srgbClr val="586B1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Pr. Fouad ACHEMCHEM </a:t>
            </a:r>
          </a:p>
          <a:p>
            <a:pPr algn="ctr"/>
            <a:r>
              <a:rPr lang="fr-MA" sz="2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Directeur du laboratoire de recherche LASIME, </a:t>
            </a:r>
          </a:p>
          <a:p>
            <a:pPr algn="ctr"/>
            <a:r>
              <a:rPr lang="fr-MA" sz="2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 Agadir, Université Ibn Zohr, Agadir</a:t>
            </a: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5A45C6C7-C27E-4EDE-9042-49E53810A35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6" r="26238" b="66682"/>
          <a:stretch/>
        </p:blipFill>
        <p:spPr>
          <a:xfrm>
            <a:off x="25882" y="12550"/>
            <a:ext cx="3745372" cy="1921165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DA62137-4737-42CC-BA18-33B768871981}"/>
              </a:ext>
            </a:extLst>
          </p:cNvPr>
          <p:cNvCxnSpPr/>
          <p:nvPr/>
        </p:nvCxnSpPr>
        <p:spPr>
          <a:xfrm flipH="1">
            <a:off x="508000" y="5605504"/>
            <a:ext cx="431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166AB930-70B5-4F19-8920-CEEBE042E2F0}"/>
              </a:ext>
            </a:extLst>
          </p:cNvPr>
          <p:cNvCxnSpPr/>
          <p:nvPr/>
        </p:nvCxnSpPr>
        <p:spPr>
          <a:xfrm flipH="1">
            <a:off x="7264391" y="5605506"/>
            <a:ext cx="431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41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20">
            <a:extLst>
              <a:ext uri="{FF2B5EF4-FFF2-40B4-BE49-F238E27FC236}">
                <a16:creationId xmlns:a16="http://schemas.microsoft.com/office/drawing/2014/main" id="{122E43B1-F0CA-4652-9CCB-D5712E91E973}"/>
              </a:ext>
            </a:extLst>
          </p:cNvPr>
          <p:cNvSpPr/>
          <p:nvPr/>
        </p:nvSpPr>
        <p:spPr>
          <a:xfrm>
            <a:off x="3057844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55" name="Rectangle: Rounded Corners 22">
            <a:extLst>
              <a:ext uri="{FF2B5EF4-FFF2-40B4-BE49-F238E27FC236}">
                <a16:creationId xmlns:a16="http://schemas.microsoft.com/office/drawing/2014/main" id="{1BCCC2BE-BF10-4E8C-993A-EE3F1EBA883B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56" name="Rectangle: Rounded Corners 21">
            <a:extLst>
              <a:ext uri="{FF2B5EF4-FFF2-40B4-BE49-F238E27FC236}">
                <a16:creationId xmlns:a16="http://schemas.microsoft.com/office/drawing/2014/main" id="{EBEB34B8-22C1-4A8C-A880-0E65565C1603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58" name="Rectangle: Rounded Corners 19">
            <a:extLst>
              <a:ext uri="{FF2B5EF4-FFF2-40B4-BE49-F238E27FC236}">
                <a16:creationId xmlns:a16="http://schemas.microsoft.com/office/drawing/2014/main" id="{DEF8FEAE-8A8E-48C7-810E-F5D198433E01}"/>
              </a:ext>
            </a:extLst>
          </p:cNvPr>
          <p:cNvSpPr/>
          <p:nvPr/>
        </p:nvSpPr>
        <p:spPr>
          <a:xfrm>
            <a:off x="2583710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60" name="Rectangle: Rounded Corners 15">
            <a:extLst>
              <a:ext uri="{FF2B5EF4-FFF2-40B4-BE49-F238E27FC236}">
                <a16:creationId xmlns:a16="http://schemas.microsoft.com/office/drawing/2014/main" id="{F2C0D63C-2456-437E-A293-270C3EDBE856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pic>
        <p:nvPicPr>
          <p:cNvPr id="62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61800A9-924F-431E-977A-A58A4D641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  <p:grpSp>
        <p:nvGrpSpPr>
          <p:cNvPr id="63" name="Group 38">
            <a:extLst>
              <a:ext uri="{FF2B5EF4-FFF2-40B4-BE49-F238E27FC236}">
                <a16:creationId xmlns:a16="http://schemas.microsoft.com/office/drawing/2014/main" id="{72BAAB3F-12E7-43C7-B729-FCEC837FB7C9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92F1653B-DDFB-41AA-8C18-BD7115655D77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01EB33-4CA2-437C-9CE8-011C798C33DB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8B3F25-9B59-4F19-8801-FE698BA8F6A5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7EB5D6-EA34-4DF0-87D6-FBF82B3BA8A7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DCE47B8-664D-4FD3-9949-0B18BAF20806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1896AD33-EAD1-43DF-8547-AA7F839B40A8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07ACC7CA-8E7B-45F3-A239-AE4E6D44AFCB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1" name="TextBox 46">
              <a:extLst>
                <a:ext uri="{FF2B5EF4-FFF2-40B4-BE49-F238E27FC236}">
                  <a16:creationId xmlns:a16="http://schemas.microsoft.com/office/drawing/2014/main" id="{98DDAE3D-71A3-40D0-A9CD-56A17CD016E6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95DE073C-4598-441A-9E75-1DC9FCDA8E92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93FCCF88-E49D-4ED1-9DA4-AE7BD5508FAA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A4BE9E-1DEE-4090-877C-8915FE036EA1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D83A03-1CEB-466B-9537-9687143DF9A3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76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D9F13684-0458-46A6-B741-ECA64D32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B492F07-0065-4F43-BF8E-62A466E576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7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B884CAB7-1F42-4A63-A60D-07794B3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3">
            <a:extLst>
              <a:ext uri="{FF2B5EF4-FFF2-40B4-BE49-F238E27FC236}">
                <a16:creationId xmlns:a16="http://schemas.microsoft.com/office/drawing/2014/main" id="{D3F88AB6-4528-48EC-9DE8-743E067E7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806" y="1975119"/>
            <a:ext cx="71289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0850" indent="-450850" algn="justLow">
              <a:spcBef>
                <a:spcPct val="50000"/>
              </a:spcBef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1. Nature protéique : inactivation par les enzymes du tractus gastro-intestinal</a:t>
            </a: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86D17737-94CE-48CE-9BE3-67740C35C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623" y="2876450"/>
            <a:ext cx="70961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0850" indent="-450850" algn="justLow">
              <a:spcBef>
                <a:spcPct val="50000"/>
              </a:spcBef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2. Elles ne sont ni toxiques ni immunogènes pour les animaux de laboratoire</a:t>
            </a: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2A6F114E-3EB5-49D7-8367-1313F9E3E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806" y="3877686"/>
            <a:ext cx="687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0850" indent="-450850" algn="justLow">
              <a:spcBef>
                <a:spcPct val="50000"/>
              </a:spcBef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3. Thermostables (Pasteurisation, stérilisation)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757FDFA3-5C0A-4046-89FD-7A00097CB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40" y="1227862"/>
            <a:ext cx="5774799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SimSun" pitchFamily="2" charset="-122"/>
              </a:rPr>
              <a:t>Bactériocines = Bio-conservateurs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CE1F0F89-E4F6-445A-BF1B-DDCE75578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197" y="4443661"/>
            <a:ext cx="71289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0850" indent="-450850" algn="justLow">
              <a:spcBef>
                <a:spcPct val="50000"/>
              </a:spcBef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4. Large spectre d’action (Germes pathogènes, toxinogènes et/ou d’altération des aliments)</a:t>
            </a:r>
          </a:p>
        </p:txBody>
      </p:sp>
      <p:pic>
        <p:nvPicPr>
          <p:cNvPr id="36" name="Picture 10" descr="rasmol">
            <a:extLst>
              <a:ext uri="{FF2B5EF4-FFF2-40B4-BE49-F238E27FC236}">
                <a16:creationId xmlns:a16="http://schemas.microsoft.com/office/drawing/2014/main" id="{B821FDB2-58A7-465C-A304-FEDD737DEB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90224" y="940238"/>
            <a:ext cx="804652" cy="930666"/>
          </a:xfrm>
          <a:prstGeom prst="rect">
            <a:avLst/>
          </a:prstGeom>
          <a:noFill/>
        </p:spPr>
      </p:pic>
      <p:grpSp>
        <p:nvGrpSpPr>
          <p:cNvPr id="37" name="Group 95">
            <a:extLst>
              <a:ext uri="{FF2B5EF4-FFF2-40B4-BE49-F238E27FC236}">
                <a16:creationId xmlns:a16="http://schemas.microsoft.com/office/drawing/2014/main" id="{9CF69C7C-8AB5-4DFA-930C-74EB34EBD449}"/>
              </a:ext>
            </a:extLst>
          </p:cNvPr>
          <p:cNvGrpSpPr/>
          <p:nvPr/>
        </p:nvGrpSpPr>
        <p:grpSpPr>
          <a:xfrm>
            <a:off x="2781648" y="860573"/>
            <a:ext cx="418704" cy="369332"/>
            <a:chOff x="2781648" y="860573"/>
            <a:chExt cx="418704" cy="369332"/>
          </a:xfrm>
        </p:grpSpPr>
        <p:sp>
          <p:nvSpPr>
            <p:cNvPr id="38" name="Flowchart: Connector 96">
              <a:extLst>
                <a:ext uri="{FF2B5EF4-FFF2-40B4-BE49-F238E27FC236}">
                  <a16:creationId xmlns:a16="http://schemas.microsoft.com/office/drawing/2014/main" id="{88EB1974-872B-437F-98DE-4B751B01DD20}"/>
                </a:ext>
              </a:extLst>
            </p:cNvPr>
            <p:cNvSpPr/>
            <p:nvPr/>
          </p:nvSpPr>
          <p:spPr>
            <a:xfrm>
              <a:off x="2827064" y="881039"/>
              <a:ext cx="324000" cy="324000"/>
            </a:xfrm>
            <a:prstGeom prst="flowChart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7EDABA2-C9C5-4AD3-BD3E-299741B6BD8C}"/>
                </a:ext>
              </a:extLst>
            </p:cNvPr>
            <p:cNvSpPr/>
            <p:nvPr/>
          </p:nvSpPr>
          <p:spPr>
            <a:xfrm>
              <a:off x="2781648" y="86057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MA" dirty="0"/>
                <a:t>10</a:t>
              </a:r>
            </a:p>
          </p:txBody>
        </p:sp>
      </p:grpSp>
      <p:sp>
        <p:nvSpPr>
          <p:cNvPr id="40" name="TextBox 27">
            <a:extLst>
              <a:ext uri="{FF2B5EF4-FFF2-40B4-BE49-F238E27FC236}">
                <a16:creationId xmlns:a16="http://schemas.microsoft.com/office/drawing/2014/main" id="{59C8DE87-F8C8-47BA-AAD6-FC22068E953E}"/>
              </a:ext>
            </a:extLst>
          </p:cNvPr>
          <p:cNvSpPr txBox="1"/>
          <p:nvPr/>
        </p:nvSpPr>
        <p:spPr>
          <a:xfrm>
            <a:off x="9550400" y="6453780"/>
            <a:ext cx="264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Antimicrobiens</a:t>
            </a:r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 </a:t>
            </a:r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naturels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74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utoUpdateAnimBg="0"/>
      <p:bldP spid="29" grpId="0" autoUpdateAnimBg="0"/>
      <p:bldP spid="30" grpId="0" autoUpdateAnimBg="0"/>
      <p:bldP spid="31" grpId="0" autoUpdateAnimBg="0"/>
      <p:bldP spid="3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20">
            <a:extLst>
              <a:ext uri="{FF2B5EF4-FFF2-40B4-BE49-F238E27FC236}">
                <a16:creationId xmlns:a16="http://schemas.microsoft.com/office/drawing/2014/main" id="{66E1A779-615C-4EB8-B46D-02C475026072}"/>
              </a:ext>
            </a:extLst>
          </p:cNvPr>
          <p:cNvSpPr/>
          <p:nvPr/>
        </p:nvSpPr>
        <p:spPr>
          <a:xfrm>
            <a:off x="3057844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E73778D3-D2D0-42A5-AE8F-E6022DF54B5A}"/>
              </a:ext>
            </a:extLst>
          </p:cNvPr>
          <p:cNvSpPr/>
          <p:nvPr/>
        </p:nvSpPr>
        <p:spPr>
          <a:xfrm>
            <a:off x="2583709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pic>
        <p:nvPicPr>
          <p:cNvPr id="52" name="Picture Placeholder 5" descr="A picture containing indoor, table, sitting&#10;&#10;Description generated with very high confidence">
            <a:extLst>
              <a:ext uri="{FF2B5EF4-FFF2-40B4-BE49-F238E27FC236}">
                <a16:creationId xmlns:a16="http://schemas.microsoft.com/office/drawing/2014/main" id="{FA33D9A5-A1E5-4403-884C-5E012B824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16640"/>
          <a:stretch>
            <a:fillRect/>
          </a:stretch>
        </p:blipFill>
        <p:spPr>
          <a:xfrm>
            <a:off x="6384922" y="3360523"/>
            <a:ext cx="2814305" cy="2812015"/>
          </a:xfrm>
          <a:custGeom>
            <a:avLst/>
            <a:gdLst>
              <a:gd name="connsiteX0" fmla="*/ 975174 w 1950350"/>
              <a:gd name="connsiteY0" fmla="*/ 0 h 1950348"/>
              <a:gd name="connsiteX1" fmla="*/ 1399321 w 1950350"/>
              <a:gd name="connsiteY1" fmla="*/ 175687 h 1950348"/>
              <a:gd name="connsiteX2" fmla="*/ 1774662 w 1950350"/>
              <a:gd name="connsiteY2" fmla="*/ 551028 h 1950348"/>
              <a:gd name="connsiteX3" fmla="*/ 1774662 w 1950350"/>
              <a:gd name="connsiteY3" fmla="*/ 1399323 h 1950348"/>
              <a:gd name="connsiteX4" fmla="*/ 1399325 w 1950350"/>
              <a:gd name="connsiteY4" fmla="*/ 1774661 h 1950348"/>
              <a:gd name="connsiteX5" fmla="*/ 551029 w 1950350"/>
              <a:gd name="connsiteY5" fmla="*/ 1774661 h 1950348"/>
              <a:gd name="connsiteX6" fmla="*/ 175688 w 1950350"/>
              <a:gd name="connsiteY6" fmla="*/ 1399320 h 1950348"/>
              <a:gd name="connsiteX7" fmla="*/ 175688 w 1950350"/>
              <a:gd name="connsiteY7" fmla="*/ 551025 h 1950348"/>
              <a:gd name="connsiteX8" fmla="*/ 551026 w 1950350"/>
              <a:gd name="connsiteY8" fmla="*/ 175687 h 1950348"/>
              <a:gd name="connsiteX9" fmla="*/ 975174 w 1950350"/>
              <a:gd name="connsiteY9" fmla="*/ 0 h 195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0350" h="1950348">
                <a:moveTo>
                  <a:pt x="975174" y="0"/>
                </a:moveTo>
                <a:cubicBezTo>
                  <a:pt x="1128685" y="0"/>
                  <a:pt x="1282196" y="58562"/>
                  <a:pt x="1399321" y="175687"/>
                </a:cubicBezTo>
                <a:lnTo>
                  <a:pt x="1774662" y="551028"/>
                </a:lnTo>
                <a:cubicBezTo>
                  <a:pt x="2008913" y="785279"/>
                  <a:pt x="2008913" y="1165073"/>
                  <a:pt x="1774662" y="1399323"/>
                </a:cubicBezTo>
                <a:lnTo>
                  <a:pt x="1399325" y="1774661"/>
                </a:lnTo>
                <a:cubicBezTo>
                  <a:pt x="1165075" y="2008911"/>
                  <a:pt x="785280" y="2008911"/>
                  <a:pt x="551029" y="1774661"/>
                </a:cubicBezTo>
                <a:lnTo>
                  <a:pt x="175688" y="1399320"/>
                </a:lnTo>
                <a:cubicBezTo>
                  <a:pt x="-58562" y="1165070"/>
                  <a:pt x="-58562" y="785275"/>
                  <a:pt x="175688" y="551025"/>
                </a:cubicBezTo>
                <a:lnTo>
                  <a:pt x="551026" y="175687"/>
                </a:lnTo>
                <a:cubicBezTo>
                  <a:pt x="668152" y="58562"/>
                  <a:pt x="821662" y="0"/>
                  <a:pt x="975174" y="0"/>
                </a:cubicBezTo>
                <a:close/>
              </a:path>
            </a:pathLst>
          </a:custGeom>
        </p:spPr>
      </p:pic>
      <p:sp>
        <p:nvSpPr>
          <p:cNvPr id="55" name="Rectangle: Rounded Corners 22">
            <a:extLst>
              <a:ext uri="{FF2B5EF4-FFF2-40B4-BE49-F238E27FC236}">
                <a16:creationId xmlns:a16="http://schemas.microsoft.com/office/drawing/2014/main" id="{1BCCC2BE-BF10-4E8C-993A-EE3F1EBA883B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56" name="Rectangle: Rounded Corners 21">
            <a:extLst>
              <a:ext uri="{FF2B5EF4-FFF2-40B4-BE49-F238E27FC236}">
                <a16:creationId xmlns:a16="http://schemas.microsoft.com/office/drawing/2014/main" id="{EBEB34B8-22C1-4A8C-A880-0E65565C1603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60" name="Rectangle: Rounded Corners 15">
            <a:extLst>
              <a:ext uri="{FF2B5EF4-FFF2-40B4-BE49-F238E27FC236}">
                <a16:creationId xmlns:a16="http://schemas.microsoft.com/office/drawing/2014/main" id="{F2C0D63C-2456-437E-A293-270C3EDBE856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pic>
        <p:nvPicPr>
          <p:cNvPr id="62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61800A9-924F-431E-977A-A58A4D641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  <p:grpSp>
        <p:nvGrpSpPr>
          <p:cNvPr id="63" name="Group 38">
            <a:extLst>
              <a:ext uri="{FF2B5EF4-FFF2-40B4-BE49-F238E27FC236}">
                <a16:creationId xmlns:a16="http://schemas.microsoft.com/office/drawing/2014/main" id="{72BAAB3F-12E7-43C7-B729-FCEC837FB7C9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92F1653B-DDFB-41AA-8C18-BD7115655D77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01EB33-4CA2-437C-9CE8-011C798C33DB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8B3F25-9B59-4F19-8801-FE698BA8F6A5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7EB5D6-EA34-4DF0-87D6-FBF82B3BA8A7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DCE47B8-664D-4FD3-9949-0B18BAF20806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1896AD33-EAD1-43DF-8547-AA7F839B40A8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07ACC7CA-8E7B-45F3-A239-AE4E6D44AFCB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1" name="TextBox 46">
              <a:extLst>
                <a:ext uri="{FF2B5EF4-FFF2-40B4-BE49-F238E27FC236}">
                  <a16:creationId xmlns:a16="http://schemas.microsoft.com/office/drawing/2014/main" id="{98DDAE3D-71A3-40D0-A9CD-56A17CD016E6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95DE073C-4598-441A-9E75-1DC9FCDA8E92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93FCCF88-E49D-4ED1-9DA4-AE7BD5508FAA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A4BE9E-1DEE-4090-877C-8915FE036EA1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D83A03-1CEB-466B-9537-9687143DF9A3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76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D9F13684-0458-46A6-B741-ECA64D32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B492F07-0065-4F43-BF8E-62A466E576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7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B884CAB7-1F42-4A63-A60D-07794B3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95">
            <a:extLst>
              <a:ext uri="{FF2B5EF4-FFF2-40B4-BE49-F238E27FC236}">
                <a16:creationId xmlns:a16="http://schemas.microsoft.com/office/drawing/2014/main" id="{BE8C726C-DC7A-48A0-8926-E2E6F0E9048D}"/>
              </a:ext>
            </a:extLst>
          </p:cNvPr>
          <p:cNvGrpSpPr/>
          <p:nvPr/>
        </p:nvGrpSpPr>
        <p:grpSpPr>
          <a:xfrm>
            <a:off x="2781648" y="860573"/>
            <a:ext cx="418704" cy="369332"/>
            <a:chOff x="2781648" y="860573"/>
            <a:chExt cx="418704" cy="369332"/>
          </a:xfrm>
        </p:grpSpPr>
        <p:sp>
          <p:nvSpPr>
            <p:cNvPr id="37" name="Flowchart: Connector 96">
              <a:extLst>
                <a:ext uri="{FF2B5EF4-FFF2-40B4-BE49-F238E27FC236}">
                  <a16:creationId xmlns:a16="http://schemas.microsoft.com/office/drawing/2014/main" id="{84525EFF-8FDA-472A-B725-85CD52F0B12C}"/>
                </a:ext>
              </a:extLst>
            </p:cNvPr>
            <p:cNvSpPr/>
            <p:nvPr/>
          </p:nvSpPr>
          <p:spPr>
            <a:xfrm>
              <a:off x="2827064" y="881039"/>
              <a:ext cx="324000" cy="324000"/>
            </a:xfrm>
            <a:prstGeom prst="flowChart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0382D4-073C-4A4D-B46F-53FB2C5A71C8}"/>
                </a:ext>
              </a:extLst>
            </p:cNvPr>
            <p:cNvSpPr/>
            <p:nvPr/>
          </p:nvSpPr>
          <p:spPr>
            <a:xfrm>
              <a:off x="2781648" y="86057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MA" dirty="0"/>
                <a:t>11</a:t>
              </a:r>
            </a:p>
          </p:txBody>
        </p:sp>
      </p:grpSp>
      <p:pic>
        <p:nvPicPr>
          <p:cNvPr id="34" name="Picture Placeholder 5">
            <a:extLst>
              <a:ext uri="{FF2B5EF4-FFF2-40B4-BE49-F238E27FC236}">
                <a16:creationId xmlns:a16="http://schemas.microsoft.com/office/drawing/2014/main" id="{5AA95861-5726-4560-BE7C-37913EB8A5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6" y="3429000"/>
            <a:ext cx="2840274" cy="2812015"/>
          </a:xfrm>
          <a:custGeom>
            <a:avLst/>
            <a:gdLst>
              <a:gd name="connsiteX0" fmla="*/ 975174 w 1950350"/>
              <a:gd name="connsiteY0" fmla="*/ 0 h 1950348"/>
              <a:gd name="connsiteX1" fmla="*/ 1399321 w 1950350"/>
              <a:gd name="connsiteY1" fmla="*/ 175687 h 1950348"/>
              <a:gd name="connsiteX2" fmla="*/ 1774662 w 1950350"/>
              <a:gd name="connsiteY2" fmla="*/ 551028 h 1950348"/>
              <a:gd name="connsiteX3" fmla="*/ 1774662 w 1950350"/>
              <a:gd name="connsiteY3" fmla="*/ 1399323 h 1950348"/>
              <a:gd name="connsiteX4" fmla="*/ 1399325 w 1950350"/>
              <a:gd name="connsiteY4" fmla="*/ 1774661 h 1950348"/>
              <a:gd name="connsiteX5" fmla="*/ 551029 w 1950350"/>
              <a:gd name="connsiteY5" fmla="*/ 1774661 h 1950348"/>
              <a:gd name="connsiteX6" fmla="*/ 175688 w 1950350"/>
              <a:gd name="connsiteY6" fmla="*/ 1399320 h 1950348"/>
              <a:gd name="connsiteX7" fmla="*/ 175688 w 1950350"/>
              <a:gd name="connsiteY7" fmla="*/ 551025 h 1950348"/>
              <a:gd name="connsiteX8" fmla="*/ 551026 w 1950350"/>
              <a:gd name="connsiteY8" fmla="*/ 175687 h 1950348"/>
              <a:gd name="connsiteX9" fmla="*/ 975174 w 1950350"/>
              <a:gd name="connsiteY9" fmla="*/ 0 h 195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0350" h="1950348">
                <a:moveTo>
                  <a:pt x="975174" y="0"/>
                </a:moveTo>
                <a:cubicBezTo>
                  <a:pt x="1128685" y="0"/>
                  <a:pt x="1282196" y="58562"/>
                  <a:pt x="1399321" y="175687"/>
                </a:cubicBezTo>
                <a:lnTo>
                  <a:pt x="1774662" y="551028"/>
                </a:lnTo>
                <a:cubicBezTo>
                  <a:pt x="2008913" y="785279"/>
                  <a:pt x="2008913" y="1165073"/>
                  <a:pt x="1774662" y="1399323"/>
                </a:cubicBezTo>
                <a:lnTo>
                  <a:pt x="1399325" y="1774661"/>
                </a:lnTo>
                <a:cubicBezTo>
                  <a:pt x="1165075" y="2008911"/>
                  <a:pt x="785280" y="2008911"/>
                  <a:pt x="551029" y="1774661"/>
                </a:cubicBezTo>
                <a:lnTo>
                  <a:pt x="175688" y="1399320"/>
                </a:lnTo>
                <a:cubicBezTo>
                  <a:pt x="-58562" y="1165070"/>
                  <a:pt x="-58562" y="785275"/>
                  <a:pt x="175688" y="551025"/>
                </a:cubicBezTo>
                <a:lnTo>
                  <a:pt x="551026" y="175687"/>
                </a:lnTo>
                <a:cubicBezTo>
                  <a:pt x="668152" y="58562"/>
                  <a:pt x="821662" y="0"/>
                  <a:pt x="9751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5" name="Flèche : bas 4">
            <a:extLst>
              <a:ext uri="{FF2B5EF4-FFF2-40B4-BE49-F238E27FC236}">
                <a16:creationId xmlns:a16="http://schemas.microsoft.com/office/drawing/2014/main" id="{227D0A22-F773-4F87-98E4-F47418CCD2EA}"/>
              </a:ext>
            </a:extLst>
          </p:cNvPr>
          <p:cNvSpPr/>
          <p:nvPr/>
        </p:nvSpPr>
        <p:spPr>
          <a:xfrm>
            <a:off x="6094185" y="3033687"/>
            <a:ext cx="254000" cy="479810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8B41A2C2-01A9-423E-8042-36238F2FBD38}"/>
              </a:ext>
            </a:extLst>
          </p:cNvPr>
          <p:cNvSpPr/>
          <p:nvPr/>
        </p:nvSpPr>
        <p:spPr>
          <a:xfrm>
            <a:off x="8086177" y="2955197"/>
            <a:ext cx="254000" cy="479810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5656FE0C-A021-4309-ACE5-6C8ACAC7F340}"/>
              </a:ext>
            </a:extLst>
          </p:cNvPr>
          <p:cNvSpPr txBox="1"/>
          <p:nvPr/>
        </p:nvSpPr>
        <p:spPr>
          <a:xfrm>
            <a:off x="9550400" y="6453780"/>
            <a:ext cx="264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Antimicrobiens</a:t>
            </a:r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 </a:t>
            </a:r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naturels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pic>
        <p:nvPicPr>
          <p:cNvPr id="1026" name="Picture 2" descr="RÃ©sultat de recherche d'images pour &quot;Thym commun&quot;">
            <a:extLst>
              <a:ext uri="{FF2B5EF4-FFF2-40B4-BE49-F238E27FC236}">
                <a16:creationId xmlns:a16="http://schemas.microsoft.com/office/drawing/2014/main" id="{25A888B9-9B85-4B1C-9FE2-815E4B10E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r="15977" b="20212"/>
          <a:stretch/>
        </p:blipFill>
        <p:spPr bwMode="auto">
          <a:xfrm>
            <a:off x="6100895" y="995193"/>
            <a:ext cx="2085543" cy="188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4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20">
            <a:extLst>
              <a:ext uri="{FF2B5EF4-FFF2-40B4-BE49-F238E27FC236}">
                <a16:creationId xmlns:a16="http://schemas.microsoft.com/office/drawing/2014/main" id="{7B9C6F1D-8907-4AA4-92B2-BCEDD36BB4D0}"/>
              </a:ext>
            </a:extLst>
          </p:cNvPr>
          <p:cNvSpPr/>
          <p:nvPr/>
        </p:nvSpPr>
        <p:spPr>
          <a:xfrm>
            <a:off x="3057844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48" name="Rectangle: Rounded Corners 19">
            <a:extLst>
              <a:ext uri="{FF2B5EF4-FFF2-40B4-BE49-F238E27FC236}">
                <a16:creationId xmlns:a16="http://schemas.microsoft.com/office/drawing/2014/main" id="{CC1F895A-4D73-4696-81FF-FAB940FAE283}"/>
              </a:ext>
            </a:extLst>
          </p:cNvPr>
          <p:cNvSpPr/>
          <p:nvPr/>
        </p:nvSpPr>
        <p:spPr>
          <a:xfrm>
            <a:off x="2583709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pic>
        <p:nvPicPr>
          <p:cNvPr id="52" name="Picture Placeholder 5" descr="A picture containing indoor, table, sitting&#10;&#10;Description generated with very high confidence">
            <a:extLst>
              <a:ext uri="{FF2B5EF4-FFF2-40B4-BE49-F238E27FC236}">
                <a16:creationId xmlns:a16="http://schemas.microsoft.com/office/drawing/2014/main" id="{FA33D9A5-A1E5-4403-884C-5E012B824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16640"/>
          <a:stretch>
            <a:fillRect/>
          </a:stretch>
        </p:blipFill>
        <p:spPr>
          <a:xfrm>
            <a:off x="6384922" y="3360523"/>
            <a:ext cx="2814305" cy="2812015"/>
          </a:xfrm>
          <a:custGeom>
            <a:avLst/>
            <a:gdLst>
              <a:gd name="connsiteX0" fmla="*/ 975174 w 1950350"/>
              <a:gd name="connsiteY0" fmla="*/ 0 h 1950348"/>
              <a:gd name="connsiteX1" fmla="*/ 1399321 w 1950350"/>
              <a:gd name="connsiteY1" fmla="*/ 175687 h 1950348"/>
              <a:gd name="connsiteX2" fmla="*/ 1774662 w 1950350"/>
              <a:gd name="connsiteY2" fmla="*/ 551028 h 1950348"/>
              <a:gd name="connsiteX3" fmla="*/ 1774662 w 1950350"/>
              <a:gd name="connsiteY3" fmla="*/ 1399323 h 1950348"/>
              <a:gd name="connsiteX4" fmla="*/ 1399325 w 1950350"/>
              <a:gd name="connsiteY4" fmla="*/ 1774661 h 1950348"/>
              <a:gd name="connsiteX5" fmla="*/ 551029 w 1950350"/>
              <a:gd name="connsiteY5" fmla="*/ 1774661 h 1950348"/>
              <a:gd name="connsiteX6" fmla="*/ 175688 w 1950350"/>
              <a:gd name="connsiteY6" fmla="*/ 1399320 h 1950348"/>
              <a:gd name="connsiteX7" fmla="*/ 175688 w 1950350"/>
              <a:gd name="connsiteY7" fmla="*/ 551025 h 1950348"/>
              <a:gd name="connsiteX8" fmla="*/ 551026 w 1950350"/>
              <a:gd name="connsiteY8" fmla="*/ 175687 h 1950348"/>
              <a:gd name="connsiteX9" fmla="*/ 975174 w 1950350"/>
              <a:gd name="connsiteY9" fmla="*/ 0 h 195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0350" h="1950348">
                <a:moveTo>
                  <a:pt x="975174" y="0"/>
                </a:moveTo>
                <a:cubicBezTo>
                  <a:pt x="1128685" y="0"/>
                  <a:pt x="1282196" y="58562"/>
                  <a:pt x="1399321" y="175687"/>
                </a:cubicBezTo>
                <a:lnTo>
                  <a:pt x="1774662" y="551028"/>
                </a:lnTo>
                <a:cubicBezTo>
                  <a:pt x="2008913" y="785279"/>
                  <a:pt x="2008913" y="1165073"/>
                  <a:pt x="1774662" y="1399323"/>
                </a:cubicBezTo>
                <a:lnTo>
                  <a:pt x="1399325" y="1774661"/>
                </a:lnTo>
                <a:cubicBezTo>
                  <a:pt x="1165075" y="2008911"/>
                  <a:pt x="785280" y="2008911"/>
                  <a:pt x="551029" y="1774661"/>
                </a:cubicBezTo>
                <a:lnTo>
                  <a:pt x="175688" y="1399320"/>
                </a:lnTo>
                <a:cubicBezTo>
                  <a:pt x="-58562" y="1165070"/>
                  <a:pt x="-58562" y="785275"/>
                  <a:pt x="175688" y="551025"/>
                </a:cubicBezTo>
                <a:lnTo>
                  <a:pt x="551026" y="175687"/>
                </a:lnTo>
                <a:cubicBezTo>
                  <a:pt x="668152" y="58562"/>
                  <a:pt x="821662" y="0"/>
                  <a:pt x="975174" y="0"/>
                </a:cubicBezTo>
                <a:close/>
              </a:path>
            </a:pathLst>
          </a:custGeom>
        </p:spPr>
      </p:pic>
      <p:sp>
        <p:nvSpPr>
          <p:cNvPr id="55" name="Rectangle: Rounded Corners 22">
            <a:extLst>
              <a:ext uri="{FF2B5EF4-FFF2-40B4-BE49-F238E27FC236}">
                <a16:creationId xmlns:a16="http://schemas.microsoft.com/office/drawing/2014/main" id="{1BCCC2BE-BF10-4E8C-993A-EE3F1EBA883B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56" name="Rectangle: Rounded Corners 21">
            <a:extLst>
              <a:ext uri="{FF2B5EF4-FFF2-40B4-BE49-F238E27FC236}">
                <a16:creationId xmlns:a16="http://schemas.microsoft.com/office/drawing/2014/main" id="{EBEB34B8-22C1-4A8C-A880-0E65565C1603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60" name="Rectangle: Rounded Corners 15">
            <a:extLst>
              <a:ext uri="{FF2B5EF4-FFF2-40B4-BE49-F238E27FC236}">
                <a16:creationId xmlns:a16="http://schemas.microsoft.com/office/drawing/2014/main" id="{F2C0D63C-2456-437E-A293-270C3EDBE856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pic>
        <p:nvPicPr>
          <p:cNvPr id="62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61800A9-924F-431E-977A-A58A4D641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  <p:grpSp>
        <p:nvGrpSpPr>
          <p:cNvPr id="63" name="Group 38">
            <a:extLst>
              <a:ext uri="{FF2B5EF4-FFF2-40B4-BE49-F238E27FC236}">
                <a16:creationId xmlns:a16="http://schemas.microsoft.com/office/drawing/2014/main" id="{72BAAB3F-12E7-43C7-B729-FCEC837FB7C9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92F1653B-DDFB-41AA-8C18-BD7115655D77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01EB33-4CA2-437C-9CE8-011C798C33DB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8B3F25-9B59-4F19-8801-FE698BA8F6A5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7EB5D6-EA34-4DF0-87D6-FBF82B3BA8A7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DCE47B8-664D-4FD3-9949-0B18BAF20806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1896AD33-EAD1-43DF-8547-AA7F839B40A8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07ACC7CA-8E7B-45F3-A239-AE4E6D44AFCB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1" name="TextBox 46">
              <a:extLst>
                <a:ext uri="{FF2B5EF4-FFF2-40B4-BE49-F238E27FC236}">
                  <a16:creationId xmlns:a16="http://schemas.microsoft.com/office/drawing/2014/main" id="{98DDAE3D-71A3-40D0-A9CD-56A17CD016E6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95DE073C-4598-441A-9E75-1DC9FCDA8E92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93FCCF88-E49D-4ED1-9DA4-AE7BD5508FAA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A4BE9E-1DEE-4090-877C-8915FE036EA1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D83A03-1CEB-466B-9537-9687143DF9A3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76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D9F13684-0458-46A6-B741-ECA64D32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B492F07-0065-4F43-BF8E-62A466E576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7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B884CAB7-1F42-4A63-A60D-07794B3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95">
            <a:extLst>
              <a:ext uri="{FF2B5EF4-FFF2-40B4-BE49-F238E27FC236}">
                <a16:creationId xmlns:a16="http://schemas.microsoft.com/office/drawing/2014/main" id="{BE8C726C-DC7A-48A0-8926-E2E6F0E9048D}"/>
              </a:ext>
            </a:extLst>
          </p:cNvPr>
          <p:cNvGrpSpPr/>
          <p:nvPr/>
        </p:nvGrpSpPr>
        <p:grpSpPr>
          <a:xfrm>
            <a:off x="2781648" y="860573"/>
            <a:ext cx="418704" cy="369332"/>
            <a:chOff x="2781648" y="860573"/>
            <a:chExt cx="418704" cy="369332"/>
          </a:xfrm>
        </p:grpSpPr>
        <p:sp>
          <p:nvSpPr>
            <p:cNvPr id="37" name="Flowchart: Connector 96">
              <a:extLst>
                <a:ext uri="{FF2B5EF4-FFF2-40B4-BE49-F238E27FC236}">
                  <a16:creationId xmlns:a16="http://schemas.microsoft.com/office/drawing/2014/main" id="{84525EFF-8FDA-472A-B725-85CD52F0B12C}"/>
                </a:ext>
              </a:extLst>
            </p:cNvPr>
            <p:cNvSpPr/>
            <p:nvPr/>
          </p:nvSpPr>
          <p:spPr>
            <a:xfrm>
              <a:off x="2827064" y="881039"/>
              <a:ext cx="324000" cy="324000"/>
            </a:xfrm>
            <a:prstGeom prst="flowChart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0382D4-073C-4A4D-B46F-53FB2C5A71C8}"/>
                </a:ext>
              </a:extLst>
            </p:cNvPr>
            <p:cNvSpPr/>
            <p:nvPr/>
          </p:nvSpPr>
          <p:spPr>
            <a:xfrm>
              <a:off x="2781648" y="86057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MA" dirty="0"/>
                <a:t>12</a:t>
              </a:r>
            </a:p>
          </p:txBody>
        </p:sp>
      </p:grpSp>
      <p:pic>
        <p:nvPicPr>
          <p:cNvPr id="34" name="Picture Placeholder 5">
            <a:extLst>
              <a:ext uri="{FF2B5EF4-FFF2-40B4-BE49-F238E27FC236}">
                <a16:creationId xmlns:a16="http://schemas.microsoft.com/office/drawing/2014/main" id="{5AA95861-5726-4560-BE7C-37913EB8A5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6" y="3429000"/>
            <a:ext cx="2840274" cy="2812015"/>
          </a:xfrm>
          <a:custGeom>
            <a:avLst/>
            <a:gdLst>
              <a:gd name="connsiteX0" fmla="*/ 975174 w 1950350"/>
              <a:gd name="connsiteY0" fmla="*/ 0 h 1950348"/>
              <a:gd name="connsiteX1" fmla="*/ 1399321 w 1950350"/>
              <a:gd name="connsiteY1" fmla="*/ 175687 h 1950348"/>
              <a:gd name="connsiteX2" fmla="*/ 1774662 w 1950350"/>
              <a:gd name="connsiteY2" fmla="*/ 551028 h 1950348"/>
              <a:gd name="connsiteX3" fmla="*/ 1774662 w 1950350"/>
              <a:gd name="connsiteY3" fmla="*/ 1399323 h 1950348"/>
              <a:gd name="connsiteX4" fmla="*/ 1399325 w 1950350"/>
              <a:gd name="connsiteY4" fmla="*/ 1774661 h 1950348"/>
              <a:gd name="connsiteX5" fmla="*/ 551029 w 1950350"/>
              <a:gd name="connsiteY5" fmla="*/ 1774661 h 1950348"/>
              <a:gd name="connsiteX6" fmla="*/ 175688 w 1950350"/>
              <a:gd name="connsiteY6" fmla="*/ 1399320 h 1950348"/>
              <a:gd name="connsiteX7" fmla="*/ 175688 w 1950350"/>
              <a:gd name="connsiteY7" fmla="*/ 551025 h 1950348"/>
              <a:gd name="connsiteX8" fmla="*/ 551026 w 1950350"/>
              <a:gd name="connsiteY8" fmla="*/ 175687 h 1950348"/>
              <a:gd name="connsiteX9" fmla="*/ 975174 w 1950350"/>
              <a:gd name="connsiteY9" fmla="*/ 0 h 195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0350" h="1950348">
                <a:moveTo>
                  <a:pt x="975174" y="0"/>
                </a:moveTo>
                <a:cubicBezTo>
                  <a:pt x="1128685" y="0"/>
                  <a:pt x="1282196" y="58562"/>
                  <a:pt x="1399321" y="175687"/>
                </a:cubicBezTo>
                <a:lnTo>
                  <a:pt x="1774662" y="551028"/>
                </a:lnTo>
                <a:cubicBezTo>
                  <a:pt x="2008913" y="785279"/>
                  <a:pt x="2008913" y="1165073"/>
                  <a:pt x="1774662" y="1399323"/>
                </a:cubicBezTo>
                <a:lnTo>
                  <a:pt x="1399325" y="1774661"/>
                </a:lnTo>
                <a:cubicBezTo>
                  <a:pt x="1165075" y="2008911"/>
                  <a:pt x="785280" y="2008911"/>
                  <a:pt x="551029" y="1774661"/>
                </a:cubicBezTo>
                <a:lnTo>
                  <a:pt x="175688" y="1399320"/>
                </a:lnTo>
                <a:cubicBezTo>
                  <a:pt x="-58562" y="1165070"/>
                  <a:pt x="-58562" y="785275"/>
                  <a:pt x="175688" y="551025"/>
                </a:cubicBezTo>
                <a:lnTo>
                  <a:pt x="551026" y="175687"/>
                </a:lnTo>
                <a:cubicBezTo>
                  <a:pt x="668152" y="58562"/>
                  <a:pt x="821662" y="0"/>
                  <a:pt x="9751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grpSp>
        <p:nvGrpSpPr>
          <p:cNvPr id="39" name="Group 55">
            <a:extLst>
              <a:ext uri="{FF2B5EF4-FFF2-40B4-BE49-F238E27FC236}">
                <a16:creationId xmlns:a16="http://schemas.microsoft.com/office/drawing/2014/main" id="{AC13E223-0766-477F-BA60-16F54DE7322F}"/>
              </a:ext>
            </a:extLst>
          </p:cNvPr>
          <p:cNvGrpSpPr/>
          <p:nvPr/>
        </p:nvGrpSpPr>
        <p:grpSpPr>
          <a:xfrm>
            <a:off x="4645352" y="790824"/>
            <a:ext cx="5121763" cy="2333907"/>
            <a:chOff x="5431640" y="1743932"/>
            <a:chExt cx="4424311" cy="1762310"/>
          </a:xfrm>
        </p:grpSpPr>
        <p:grpSp>
          <p:nvGrpSpPr>
            <p:cNvPr id="40" name="Group 56">
              <a:extLst>
                <a:ext uri="{FF2B5EF4-FFF2-40B4-BE49-F238E27FC236}">
                  <a16:creationId xmlns:a16="http://schemas.microsoft.com/office/drawing/2014/main" id="{28037E39-19BF-4A8E-A01F-EFD8205848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1640" y="1743932"/>
              <a:ext cx="4424311" cy="1762310"/>
              <a:chOff x="3367735" y="87906"/>
              <a:chExt cx="4071735" cy="2197743"/>
            </a:xfrm>
          </p:grpSpPr>
          <p:sp>
            <p:nvSpPr>
              <p:cNvPr id="44" name="Oval 10">
                <a:extLst>
                  <a:ext uri="{FF2B5EF4-FFF2-40B4-BE49-F238E27FC236}">
                    <a16:creationId xmlns:a16="http://schemas.microsoft.com/office/drawing/2014/main" id="{13F90C77-98FF-4A76-A3B2-572ED7EB2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4826" y="127094"/>
                <a:ext cx="2054644" cy="2072823"/>
              </a:xfrm>
              <a:prstGeom prst="ellipse">
                <a:avLst/>
              </a:prstGeom>
              <a:solidFill>
                <a:srgbClr val="93BF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45" name="Oval 11">
                <a:extLst>
                  <a:ext uri="{FF2B5EF4-FFF2-40B4-BE49-F238E27FC236}">
                    <a16:creationId xmlns:a16="http://schemas.microsoft.com/office/drawing/2014/main" id="{317F427D-D9A6-439F-B6D6-FC1A721F8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735" y="87906"/>
                <a:ext cx="2096420" cy="219774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latin typeface="+mn-lt"/>
                </a:endParaRPr>
              </a:p>
            </p:txBody>
          </p:sp>
        </p:grp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3E2C056A-BA62-4DC1-8548-C4C3D36AFFE4}"/>
                </a:ext>
              </a:extLst>
            </p:cNvPr>
            <p:cNvSpPr txBox="1"/>
            <p:nvPr/>
          </p:nvSpPr>
          <p:spPr>
            <a:xfrm>
              <a:off x="7969081" y="2345173"/>
              <a:ext cx="1586749" cy="488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MA" b="1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Bactériocines des BAL</a:t>
              </a:r>
              <a:endParaRPr lang="fr-MA" dirty="0"/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244B2003-B7E6-4FB2-9CD4-4A6CB8FAF6C3}"/>
                </a:ext>
              </a:extLst>
            </p:cNvPr>
            <p:cNvSpPr txBox="1"/>
            <p:nvPr/>
          </p:nvSpPr>
          <p:spPr>
            <a:xfrm>
              <a:off x="5737446" y="2413644"/>
              <a:ext cx="1586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MA" b="1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Extraits de PAM</a:t>
              </a:r>
              <a:endParaRPr lang="fr-MA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4" name="Flèche : double flèche horizontale 3">
            <a:extLst>
              <a:ext uri="{FF2B5EF4-FFF2-40B4-BE49-F238E27FC236}">
                <a16:creationId xmlns:a16="http://schemas.microsoft.com/office/drawing/2014/main" id="{5CEDA928-11FA-4CC4-8387-4CCE7A8D5909}"/>
              </a:ext>
            </a:extLst>
          </p:cNvPr>
          <p:cNvSpPr/>
          <p:nvPr/>
        </p:nvSpPr>
        <p:spPr>
          <a:xfrm>
            <a:off x="6964959" y="2114080"/>
            <a:ext cx="594792" cy="264688"/>
          </a:xfrm>
          <a:prstGeom prst="left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227D0A22-F773-4F87-98E4-F47418CCD2EA}"/>
              </a:ext>
            </a:extLst>
          </p:cNvPr>
          <p:cNvSpPr/>
          <p:nvPr/>
        </p:nvSpPr>
        <p:spPr>
          <a:xfrm>
            <a:off x="6094185" y="3033687"/>
            <a:ext cx="254000" cy="479810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8B41A2C2-01A9-423E-8042-36238F2FBD38}"/>
              </a:ext>
            </a:extLst>
          </p:cNvPr>
          <p:cNvSpPr/>
          <p:nvPr/>
        </p:nvSpPr>
        <p:spPr>
          <a:xfrm>
            <a:off x="8086177" y="2955197"/>
            <a:ext cx="254000" cy="479810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5656FE0C-A021-4309-ACE5-6C8ACAC7F340}"/>
              </a:ext>
            </a:extLst>
          </p:cNvPr>
          <p:cNvSpPr txBox="1"/>
          <p:nvPr/>
        </p:nvSpPr>
        <p:spPr>
          <a:xfrm>
            <a:off x="9550400" y="6453780"/>
            <a:ext cx="264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Antimicrobiens</a:t>
            </a:r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 </a:t>
            </a:r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naturels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620C413-451B-4941-BFE8-9908DF5FE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836" y="3007721"/>
            <a:ext cx="5196778" cy="18125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9CDE9D-FC37-4466-9553-47F312EFF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4304">
            <a:off x="4549555" y="3523698"/>
            <a:ext cx="4392620" cy="6878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D68AA2-EFDA-449E-B8EE-B3C69AA42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6425">
            <a:off x="6850380" y="1575764"/>
            <a:ext cx="4381877" cy="805758"/>
          </a:xfrm>
          <a:prstGeom prst="rect">
            <a:avLst/>
          </a:prstGeom>
        </p:spPr>
      </p:pic>
      <p:sp>
        <p:nvSpPr>
          <p:cNvPr id="34" name="Rectangle: Rounded Corners 20">
            <a:extLst>
              <a:ext uri="{FF2B5EF4-FFF2-40B4-BE49-F238E27FC236}">
                <a16:creationId xmlns:a16="http://schemas.microsoft.com/office/drawing/2014/main" id="{1929FC4C-AA87-4D27-B443-D2E5D0161C36}"/>
              </a:ext>
            </a:extLst>
          </p:cNvPr>
          <p:cNvSpPr/>
          <p:nvPr/>
        </p:nvSpPr>
        <p:spPr>
          <a:xfrm>
            <a:off x="2566775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39" name="Rectangle: Rounded Corners 19">
            <a:extLst>
              <a:ext uri="{FF2B5EF4-FFF2-40B4-BE49-F238E27FC236}">
                <a16:creationId xmlns:a16="http://schemas.microsoft.com/office/drawing/2014/main" id="{51FF4FF1-E1C5-490F-A7E9-8CF10016D3B3}"/>
              </a:ext>
            </a:extLst>
          </p:cNvPr>
          <p:cNvSpPr/>
          <p:nvPr/>
        </p:nvSpPr>
        <p:spPr>
          <a:xfrm>
            <a:off x="2549845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05A99572-F04B-42A4-8D7C-E2F94CD86F62}"/>
              </a:ext>
            </a:extLst>
          </p:cNvPr>
          <p:cNvSpPr txBox="1"/>
          <p:nvPr/>
        </p:nvSpPr>
        <p:spPr>
          <a:xfrm>
            <a:off x="10344438" y="6453780"/>
            <a:ext cx="1847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Modélisation</a:t>
            </a:r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 et NTI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sp>
        <p:nvSpPr>
          <p:cNvPr id="55" name="Rectangle: Rounded Corners 22">
            <a:extLst>
              <a:ext uri="{FF2B5EF4-FFF2-40B4-BE49-F238E27FC236}">
                <a16:creationId xmlns:a16="http://schemas.microsoft.com/office/drawing/2014/main" id="{1BCCC2BE-BF10-4E8C-993A-EE3F1EBA883B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56" name="Rectangle: Rounded Corners 21">
            <a:extLst>
              <a:ext uri="{FF2B5EF4-FFF2-40B4-BE49-F238E27FC236}">
                <a16:creationId xmlns:a16="http://schemas.microsoft.com/office/drawing/2014/main" id="{EBEB34B8-22C1-4A8C-A880-0E65565C1603}"/>
              </a:ext>
            </a:extLst>
          </p:cNvPr>
          <p:cNvSpPr/>
          <p:nvPr/>
        </p:nvSpPr>
        <p:spPr>
          <a:xfrm>
            <a:off x="3007042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60" name="Rectangle: Rounded Corners 15">
            <a:extLst>
              <a:ext uri="{FF2B5EF4-FFF2-40B4-BE49-F238E27FC236}">
                <a16:creationId xmlns:a16="http://schemas.microsoft.com/office/drawing/2014/main" id="{F2C0D63C-2456-437E-A293-270C3EDBE856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pic>
        <p:nvPicPr>
          <p:cNvPr id="62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61800A9-924F-431E-977A-A58A4D641E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  <p:grpSp>
        <p:nvGrpSpPr>
          <p:cNvPr id="63" name="Group 38">
            <a:extLst>
              <a:ext uri="{FF2B5EF4-FFF2-40B4-BE49-F238E27FC236}">
                <a16:creationId xmlns:a16="http://schemas.microsoft.com/office/drawing/2014/main" id="{72BAAB3F-12E7-43C7-B729-FCEC837FB7C9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92F1653B-DDFB-41AA-8C18-BD7115655D77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01EB33-4CA2-437C-9CE8-011C798C33DB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8B3F25-9B59-4F19-8801-FE698BA8F6A5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7EB5D6-EA34-4DF0-87D6-FBF82B3BA8A7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DCE47B8-664D-4FD3-9949-0B18BAF20806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1896AD33-EAD1-43DF-8547-AA7F839B40A8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07ACC7CA-8E7B-45F3-A239-AE4E6D44AFCB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1" name="TextBox 46">
              <a:extLst>
                <a:ext uri="{FF2B5EF4-FFF2-40B4-BE49-F238E27FC236}">
                  <a16:creationId xmlns:a16="http://schemas.microsoft.com/office/drawing/2014/main" id="{98DDAE3D-71A3-40D0-A9CD-56A17CD016E6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95DE073C-4598-441A-9E75-1DC9FCDA8E92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93FCCF88-E49D-4ED1-9DA4-AE7BD5508FAA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A4BE9E-1DEE-4090-877C-8915FE036EA1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D83A03-1CEB-466B-9537-9687143DF9A3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76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D9F13684-0458-46A6-B741-ECA64D32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B492F07-0065-4F43-BF8E-62A466E576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7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B884CAB7-1F42-4A63-A60D-07794B3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95">
            <a:extLst>
              <a:ext uri="{FF2B5EF4-FFF2-40B4-BE49-F238E27FC236}">
                <a16:creationId xmlns:a16="http://schemas.microsoft.com/office/drawing/2014/main" id="{BE8C726C-DC7A-48A0-8926-E2E6F0E9048D}"/>
              </a:ext>
            </a:extLst>
          </p:cNvPr>
          <p:cNvGrpSpPr/>
          <p:nvPr/>
        </p:nvGrpSpPr>
        <p:grpSpPr>
          <a:xfrm>
            <a:off x="2781648" y="860573"/>
            <a:ext cx="418704" cy="369332"/>
            <a:chOff x="2781648" y="860573"/>
            <a:chExt cx="418704" cy="369332"/>
          </a:xfrm>
        </p:grpSpPr>
        <p:sp>
          <p:nvSpPr>
            <p:cNvPr id="37" name="Flowchart: Connector 96">
              <a:extLst>
                <a:ext uri="{FF2B5EF4-FFF2-40B4-BE49-F238E27FC236}">
                  <a16:creationId xmlns:a16="http://schemas.microsoft.com/office/drawing/2014/main" id="{84525EFF-8FDA-472A-B725-85CD52F0B12C}"/>
                </a:ext>
              </a:extLst>
            </p:cNvPr>
            <p:cNvSpPr/>
            <p:nvPr/>
          </p:nvSpPr>
          <p:spPr>
            <a:xfrm>
              <a:off x="2827064" y="881039"/>
              <a:ext cx="324000" cy="324000"/>
            </a:xfrm>
            <a:prstGeom prst="flowChart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0382D4-073C-4A4D-B46F-53FB2C5A71C8}"/>
                </a:ext>
              </a:extLst>
            </p:cNvPr>
            <p:cNvSpPr/>
            <p:nvPr/>
          </p:nvSpPr>
          <p:spPr>
            <a:xfrm>
              <a:off x="2781648" y="86057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MA" dirty="0"/>
                <a:t>13</a:t>
              </a:r>
            </a:p>
          </p:txBody>
        </p:sp>
      </p:grpSp>
      <p:sp>
        <p:nvSpPr>
          <p:cNvPr id="36" name="Oval 9">
            <a:extLst>
              <a:ext uri="{FF2B5EF4-FFF2-40B4-BE49-F238E27FC236}">
                <a16:creationId xmlns:a16="http://schemas.microsoft.com/office/drawing/2014/main" id="{E9CB634E-9B6D-46FA-B583-8D9D13DB5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927" y="2025952"/>
            <a:ext cx="4366643" cy="2365611"/>
          </a:xfrm>
          <a:prstGeom prst="ellips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197001-B127-449D-8EDE-F6BF0D9C908A}"/>
              </a:ext>
            </a:extLst>
          </p:cNvPr>
          <p:cNvSpPr/>
          <p:nvPr/>
        </p:nvSpPr>
        <p:spPr>
          <a:xfrm>
            <a:off x="6096000" y="2862864"/>
            <a:ext cx="32944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MA" sz="20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Outils de la microbiologie prévisionnelle</a:t>
            </a:r>
            <a:endParaRPr lang="fr-MA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BCB4F2-B4A7-4C78-9FB6-41F55D8E33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373039">
            <a:off x="4582511" y="4343688"/>
            <a:ext cx="4229253" cy="12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8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21">
            <a:extLst>
              <a:ext uri="{FF2B5EF4-FFF2-40B4-BE49-F238E27FC236}">
                <a16:creationId xmlns:a16="http://schemas.microsoft.com/office/drawing/2014/main" id="{A7EECD5B-A7CF-44F1-9A8F-2B7697B652F9}"/>
              </a:ext>
            </a:extLst>
          </p:cNvPr>
          <p:cNvSpPr/>
          <p:nvPr/>
        </p:nvSpPr>
        <p:spPr>
          <a:xfrm>
            <a:off x="3007042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47" name="Rectangle: Rounded Corners 20">
            <a:extLst>
              <a:ext uri="{FF2B5EF4-FFF2-40B4-BE49-F238E27FC236}">
                <a16:creationId xmlns:a16="http://schemas.microsoft.com/office/drawing/2014/main" id="{633F3E5A-D835-4B01-92D7-4F12B3C41D94}"/>
              </a:ext>
            </a:extLst>
          </p:cNvPr>
          <p:cNvSpPr/>
          <p:nvPr/>
        </p:nvSpPr>
        <p:spPr>
          <a:xfrm>
            <a:off x="2549842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48" name="Rectangle: Rounded Corners 19">
            <a:extLst>
              <a:ext uri="{FF2B5EF4-FFF2-40B4-BE49-F238E27FC236}">
                <a16:creationId xmlns:a16="http://schemas.microsoft.com/office/drawing/2014/main" id="{16D49017-7409-4480-9471-90440391DAB6}"/>
              </a:ext>
            </a:extLst>
          </p:cNvPr>
          <p:cNvSpPr/>
          <p:nvPr/>
        </p:nvSpPr>
        <p:spPr>
          <a:xfrm>
            <a:off x="2549845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55" name="Rectangle: Rounded Corners 22">
            <a:extLst>
              <a:ext uri="{FF2B5EF4-FFF2-40B4-BE49-F238E27FC236}">
                <a16:creationId xmlns:a16="http://schemas.microsoft.com/office/drawing/2014/main" id="{1BCCC2BE-BF10-4E8C-993A-EE3F1EBA883B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60" name="Rectangle: Rounded Corners 15">
            <a:extLst>
              <a:ext uri="{FF2B5EF4-FFF2-40B4-BE49-F238E27FC236}">
                <a16:creationId xmlns:a16="http://schemas.microsoft.com/office/drawing/2014/main" id="{F2C0D63C-2456-437E-A293-270C3EDBE856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pic>
        <p:nvPicPr>
          <p:cNvPr id="62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61800A9-924F-431E-977A-A58A4D641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  <p:grpSp>
        <p:nvGrpSpPr>
          <p:cNvPr id="63" name="Group 38">
            <a:extLst>
              <a:ext uri="{FF2B5EF4-FFF2-40B4-BE49-F238E27FC236}">
                <a16:creationId xmlns:a16="http://schemas.microsoft.com/office/drawing/2014/main" id="{72BAAB3F-12E7-43C7-B729-FCEC837FB7C9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92F1653B-DDFB-41AA-8C18-BD7115655D77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01EB33-4CA2-437C-9CE8-011C798C33DB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8B3F25-9B59-4F19-8801-FE698BA8F6A5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7EB5D6-EA34-4DF0-87D6-FBF82B3BA8A7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DCE47B8-664D-4FD3-9949-0B18BAF20806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1896AD33-EAD1-43DF-8547-AA7F839B40A8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07ACC7CA-8E7B-45F3-A239-AE4E6D44AFCB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1" name="TextBox 46">
              <a:extLst>
                <a:ext uri="{FF2B5EF4-FFF2-40B4-BE49-F238E27FC236}">
                  <a16:creationId xmlns:a16="http://schemas.microsoft.com/office/drawing/2014/main" id="{98DDAE3D-71A3-40D0-A9CD-56A17CD016E6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95DE073C-4598-441A-9E75-1DC9FCDA8E92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93FCCF88-E49D-4ED1-9DA4-AE7BD5508FAA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A4BE9E-1DEE-4090-877C-8915FE036EA1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D83A03-1CEB-466B-9537-9687143DF9A3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76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D9F13684-0458-46A6-B741-ECA64D32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B492F07-0065-4F43-BF8E-62A466E576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7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B884CAB7-1F42-4A63-A60D-07794B3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95">
            <a:extLst>
              <a:ext uri="{FF2B5EF4-FFF2-40B4-BE49-F238E27FC236}">
                <a16:creationId xmlns:a16="http://schemas.microsoft.com/office/drawing/2014/main" id="{BE8C726C-DC7A-48A0-8926-E2E6F0E9048D}"/>
              </a:ext>
            </a:extLst>
          </p:cNvPr>
          <p:cNvGrpSpPr/>
          <p:nvPr/>
        </p:nvGrpSpPr>
        <p:grpSpPr>
          <a:xfrm>
            <a:off x="2781648" y="860573"/>
            <a:ext cx="418704" cy="369332"/>
            <a:chOff x="2781648" y="860573"/>
            <a:chExt cx="418704" cy="369332"/>
          </a:xfrm>
        </p:grpSpPr>
        <p:sp>
          <p:nvSpPr>
            <p:cNvPr id="37" name="Flowchart: Connector 96">
              <a:extLst>
                <a:ext uri="{FF2B5EF4-FFF2-40B4-BE49-F238E27FC236}">
                  <a16:creationId xmlns:a16="http://schemas.microsoft.com/office/drawing/2014/main" id="{84525EFF-8FDA-472A-B725-85CD52F0B12C}"/>
                </a:ext>
              </a:extLst>
            </p:cNvPr>
            <p:cNvSpPr/>
            <p:nvPr/>
          </p:nvSpPr>
          <p:spPr>
            <a:xfrm>
              <a:off x="2827064" y="881039"/>
              <a:ext cx="324000" cy="324000"/>
            </a:xfrm>
            <a:prstGeom prst="flowChart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0382D4-073C-4A4D-B46F-53FB2C5A71C8}"/>
                </a:ext>
              </a:extLst>
            </p:cNvPr>
            <p:cNvSpPr/>
            <p:nvPr/>
          </p:nvSpPr>
          <p:spPr>
            <a:xfrm>
              <a:off x="2781648" y="86057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MA" dirty="0"/>
                <a:t>14</a:t>
              </a:r>
            </a:p>
          </p:txBody>
        </p:sp>
      </p:grpSp>
      <p:pic>
        <p:nvPicPr>
          <p:cNvPr id="34" name="Picture Placeholder 5">
            <a:extLst>
              <a:ext uri="{FF2B5EF4-FFF2-40B4-BE49-F238E27FC236}">
                <a16:creationId xmlns:a16="http://schemas.microsoft.com/office/drawing/2014/main" id="{5AA95861-5726-4560-BE7C-37913EB8A5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41" y="1356605"/>
            <a:ext cx="2840274" cy="2812015"/>
          </a:xfrm>
          <a:custGeom>
            <a:avLst/>
            <a:gdLst>
              <a:gd name="connsiteX0" fmla="*/ 975174 w 1950350"/>
              <a:gd name="connsiteY0" fmla="*/ 0 h 1950348"/>
              <a:gd name="connsiteX1" fmla="*/ 1399321 w 1950350"/>
              <a:gd name="connsiteY1" fmla="*/ 175687 h 1950348"/>
              <a:gd name="connsiteX2" fmla="*/ 1774662 w 1950350"/>
              <a:gd name="connsiteY2" fmla="*/ 551028 h 1950348"/>
              <a:gd name="connsiteX3" fmla="*/ 1774662 w 1950350"/>
              <a:gd name="connsiteY3" fmla="*/ 1399323 h 1950348"/>
              <a:gd name="connsiteX4" fmla="*/ 1399325 w 1950350"/>
              <a:gd name="connsiteY4" fmla="*/ 1774661 h 1950348"/>
              <a:gd name="connsiteX5" fmla="*/ 551029 w 1950350"/>
              <a:gd name="connsiteY5" fmla="*/ 1774661 h 1950348"/>
              <a:gd name="connsiteX6" fmla="*/ 175688 w 1950350"/>
              <a:gd name="connsiteY6" fmla="*/ 1399320 h 1950348"/>
              <a:gd name="connsiteX7" fmla="*/ 175688 w 1950350"/>
              <a:gd name="connsiteY7" fmla="*/ 551025 h 1950348"/>
              <a:gd name="connsiteX8" fmla="*/ 551026 w 1950350"/>
              <a:gd name="connsiteY8" fmla="*/ 175687 h 1950348"/>
              <a:gd name="connsiteX9" fmla="*/ 975174 w 1950350"/>
              <a:gd name="connsiteY9" fmla="*/ 0 h 195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0350" h="1950348">
                <a:moveTo>
                  <a:pt x="975174" y="0"/>
                </a:moveTo>
                <a:cubicBezTo>
                  <a:pt x="1128685" y="0"/>
                  <a:pt x="1282196" y="58562"/>
                  <a:pt x="1399321" y="175687"/>
                </a:cubicBezTo>
                <a:lnTo>
                  <a:pt x="1774662" y="551028"/>
                </a:lnTo>
                <a:cubicBezTo>
                  <a:pt x="2008913" y="785279"/>
                  <a:pt x="2008913" y="1165073"/>
                  <a:pt x="1774662" y="1399323"/>
                </a:cubicBezTo>
                <a:lnTo>
                  <a:pt x="1399325" y="1774661"/>
                </a:lnTo>
                <a:cubicBezTo>
                  <a:pt x="1165075" y="2008911"/>
                  <a:pt x="785280" y="2008911"/>
                  <a:pt x="551029" y="1774661"/>
                </a:cubicBezTo>
                <a:lnTo>
                  <a:pt x="175688" y="1399320"/>
                </a:lnTo>
                <a:cubicBezTo>
                  <a:pt x="-58562" y="1165070"/>
                  <a:pt x="-58562" y="785275"/>
                  <a:pt x="175688" y="551025"/>
                </a:cubicBezTo>
                <a:lnTo>
                  <a:pt x="551026" y="175687"/>
                </a:lnTo>
                <a:cubicBezTo>
                  <a:pt x="668152" y="58562"/>
                  <a:pt x="821662" y="0"/>
                  <a:pt x="9751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grpSp>
        <p:nvGrpSpPr>
          <p:cNvPr id="39" name="Group 55">
            <a:extLst>
              <a:ext uri="{FF2B5EF4-FFF2-40B4-BE49-F238E27FC236}">
                <a16:creationId xmlns:a16="http://schemas.microsoft.com/office/drawing/2014/main" id="{AC13E223-0766-477F-BA60-16F54DE7322F}"/>
              </a:ext>
            </a:extLst>
          </p:cNvPr>
          <p:cNvGrpSpPr/>
          <p:nvPr/>
        </p:nvGrpSpPr>
        <p:grpSpPr>
          <a:xfrm>
            <a:off x="5295258" y="631994"/>
            <a:ext cx="4424311" cy="5145855"/>
            <a:chOff x="5431640" y="1743932"/>
            <a:chExt cx="4424311" cy="5145855"/>
          </a:xfrm>
        </p:grpSpPr>
        <p:grpSp>
          <p:nvGrpSpPr>
            <p:cNvPr id="40" name="Group 56">
              <a:extLst>
                <a:ext uri="{FF2B5EF4-FFF2-40B4-BE49-F238E27FC236}">
                  <a16:creationId xmlns:a16="http://schemas.microsoft.com/office/drawing/2014/main" id="{28037E39-19BF-4A8E-A01F-EFD8205848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1640" y="1743932"/>
              <a:ext cx="4424311" cy="5145855"/>
              <a:chOff x="3367735" y="87906"/>
              <a:chExt cx="4071735" cy="6417298"/>
            </a:xfrm>
          </p:grpSpPr>
          <p:sp>
            <p:nvSpPr>
              <p:cNvPr id="43" name="Oval 9">
                <a:extLst>
                  <a:ext uri="{FF2B5EF4-FFF2-40B4-BE49-F238E27FC236}">
                    <a16:creationId xmlns:a16="http://schemas.microsoft.com/office/drawing/2014/main" id="{25A1ED1A-8ACC-41AD-BF60-3BE2201DB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959" y="4145794"/>
                <a:ext cx="2944631" cy="235941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u="sng" dirty="0">
                  <a:latin typeface="+mn-lt"/>
                </a:endParaRPr>
              </a:p>
            </p:txBody>
          </p:sp>
          <p:sp>
            <p:nvSpPr>
              <p:cNvPr id="44" name="Oval 10">
                <a:extLst>
                  <a:ext uri="{FF2B5EF4-FFF2-40B4-BE49-F238E27FC236}">
                    <a16:creationId xmlns:a16="http://schemas.microsoft.com/office/drawing/2014/main" id="{13F90C77-98FF-4A76-A3B2-572ED7EB2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4826" y="127094"/>
                <a:ext cx="2054644" cy="2072823"/>
              </a:xfrm>
              <a:prstGeom prst="ellipse">
                <a:avLst/>
              </a:prstGeom>
              <a:solidFill>
                <a:srgbClr val="93BF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45" name="Oval 11">
                <a:extLst>
                  <a:ext uri="{FF2B5EF4-FFF2-40B4-BE49-F238E27FC236}">
                    <a16:creationId xmlns:a16="http://schemas.microsoft.com/office/drawing/2014/main" id="{317F427D-D9A6-439F-B6D6-FC1A721F8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735" y="87906"/>
                <a:ext cx="2096420" cy="219774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latin typeface="+mn-lt"/>
                </a:endParaRPr>
              </a:p>
            </p:txBody>
          </p:sp>
        </p:grp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3E2C056A-BA62-4DC1-8548-C4C3D36AFFE4}"/>
                </a:ext>
              </a:extLst>
            </p:cNvPr>
            <p:cNvSpPr txBox="1"/>
            <p:nvPr/>
          </p:nvSpPr>
          <p:spPr>
            <a:xfrm>
              <a:off x="7969081" y="2345173"/>
              <a:ext cx="15867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MA" b="1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Bactériocine des BAL</a:t>
              </a:r>
              <a:endParaRPr lang="fr-MA" dirty="0"/>
            </a:p>
            <a:p>
              <a:pPr algn="ctr"/>
              <a:endParaRPr lang="fr-MA" dirty="0"/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244B2003-B7E6-4FB2-9CD4-4A6CB8FAF6C3}"/>
                </a:ext>
              </a:extLst>
            </p:cNvPr>
            <p:cNvSpPr txBox="1"/>
            <p:nvPr/>
          </p:nvSpPr>
          <p:spPr>
            <a:xfrm>
              <a:off x="5737446" y="2311356"/>
              <a:ext cx="1586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MA" b="1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Extrait de PAM</a:t>
              </a:r>
              <a:endParaRPr lang="fr-MA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46" name="TextBox 57">
            <a:extLst>
              <a:ext uri="{FF2B5EF4-FFF2-40B4-BE49-F238E27FC236}">
                <a16:creationId xmlns:a16="http://schemas.microsoft.com/office/drawing/2014/main" id="{F9581EC4-13CC-4754-8636-22B6886E6105}"/>
              </a:ext>
            </a:extLst>
          </p:cNvPr>
          <p:cNvSpPr txBox="1"/>
          <p:nvPr/>
        </p:nvSpPr>
        <p:spPr>
          <a:xfrm>
            <a:off x="6012224" y="4483760"/>
            <a:ext cx="3259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MA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Outils de la microbiologie prévisionnelle</a:t>
            </a:r>
            <a:endParaRPr lang="fr-MA" dirty="0"/>
          </a:p>
        </p:txBody>
      </p:sp>
      <p:sp>
        <p:nvSpPr>
          <p:cNvPr id="8" name="Flèche : demi-tour 7">
            <a:extLst>
              <a:ext uri="{FF2B5EF4-FFF2-40B4-BE49-F238E27FC236}">
                <a16:creationId xmlns:a16="http://schemas.microsoft.com/office/drawing/2014/main" id="{562F149F-39CD-4658-AE23-F0B53725D75A}"/>
              </a:ext>
            </a:extLst>
          </p:cNvPr>
          <p:cNvSpPr/>
          <p:nvPr/>
        </p:nvSpPr>
        <p:spPr>
          <a:xfrm rot="16200000">
            <a:off x="4046426" y="3107739"/>
            <a:ext cx="3052380" cy="895824"/>
          </a:xfrm>
          <a:prstGeom prst="uturnArrow">
            <a:avLst/>
          </a:prstGeom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50" name="Flèche : demi-tour 49">
            <a:extLst>
              <a:ext uri="{FF2B5EF4-FFF2-40B4-BE49-F238E27FC236}">
                <a16:creationId xmlns:a16="http://schemas.microsoft.com/office/drawing/2014/main" id="{B1032BC4-7ABA-4C21-9741-D2A532269B9C}"/>
              </a:ext>
            </a:extLst>
          </p:cNvPr>
          <p:cNvSpPr/>
          <p:nvPr/>
        </p:nvSpPr>
        <p:spPr>
          <a:xfrm rot="5913262">
            <a:off x="8193990" y="2998323"/>
            <a:ext cx="3173263" cy="895824"/>
          </a:xfrm>
          <a:prstGeom prst="uturnArrow">
            <a:avLst/>
          </a:prstGeom>
          <a:scene3d>
            <a:camera prst="isometricOffAxis2Left">
              <a:rot lat="1080000" lon="1560001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tx1"/>
              </a:solidFill>
            </a:endParaRPr>
          </a:p>
        </p:txBody>
      </p:sp>
      <p:sp>
        <p:nvSpPr>
          <p:cNvPr id="49" name="Oval 10">
            <a:extLst>
              <a:ext uri="{FF2B5EF4-FFF2-40B4-BE49-F238E27FC236}">
                <a16:creationId xmlns:a16="http://schemas.microsoft.com/office/drawing/2014/main" id="{0903750E-6A42-4381-980C-E54AEB4A8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441" y="5183439"/>
            <a:ext cx="1631526" cy="12201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2" name="Oval 10">
            <a:extLst>
              <a:ext uri="{FF2B5EF4-FFF2-40B4-BE49-F238E27FC236}">
                <a16:creationId xmlns:a16="http://schemas.microsoft.com/office/drawing/2014/main" id="{3F4E9528-FA42-4CFD-AA6A-047C7A80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3042" y="5508851"/>
            <a:ext cx="1631526" cy="12201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3" name="Oval 10">
            <a:extLst>
              <a:ext uri="{FF2B5EF4-FFF2-40B4-BE49-F238E27FC236}">
                <a16:creationId xmlns:a16="http://schemas.microsoft.com/office/drawing/2014/main" id="{6419F4E3-BBB1-4AA3-9DB4-0E6FBE9F4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7658" y="4933474"/>
            <a:ext cx="1631526" cy="12201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7" name="TextBox 58">
            <a:extLst>
              <a:ext uri="{FF2B5EF4-FFF2-40B4-BE49-F238E27FC236}">
                <a16:creationId xmlns:a16="http://schemas.microsoft.com/office/drawing/2014/main" id="{BBD44689-8BDF-4924-B324-4EC829A195C0}"/>
              </a:ext>
            </a:extLst>
          </p:cNvPr>
          <p:cNvSpPr txBox="1"/>
          <p:nvPr/>
        </p:nvSpPr>
        <p:spPr>
          <a:xfrm>
            <a:off x="4594363" y="5550286"/>
            <a:ext cx="158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MA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Aw</a:t>
            </a:r>
            <a:endParaRPr lang="fr-MA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27CE7857-1BE7-46E8-AD91-E24F9B8929F3}"/>
              </a:ext>
            </a:extLst>
          </p:cNvPr>
          <p:cNvSpPr txBox="1"/>
          <p:nvPr/>
        </p:nvSpPr>
        <p:spPr>
          <a:xfrm>
            <a:off x="9203418" y="5297809"/>
            <a:ext cx="158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MA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Temp°</a:t>
            </a:r>
            <a:endParaRPr lang="fr-MA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89E464-734C-4738-88D1-3C47553894B7}"/>
              </a:ext>
            </a:extLst>
          </p:cNvPr>
          <p:cNvSpPr txBox="1"/>
          <p:nvPr/>
        </p:nvSpPr>
        <p:spPr>
          <a:xfrm>
            <a:off x="7865214" y="5887345"/>
            <a:ext cx="158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MA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POR</a:t>
            </a:r>
            <a:endParaRPr lang="fr-MA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1" name="Oval 10">
            <a:extLst>
              <a:ext uri="{FF2B5EF4-FFF2-40B4-BE49-F238E27FC236}">
                <a16:creationId xmlns:a16="http://schemas.microsoft.com/office/drawing/2014/main" id="{184EC3A4-8FB6-4955-9D53-75116C034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76" y="5633114"/>
            <a:ext cx="1631526" cy="12201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9" name="TextBox 58">
            <a:extLst>
              <a:ext uri="{FF2B5EF4-FFF2-40B4-BE49-F238E27FC236}">
                <a16:creationId xmlns:a16="http://schemas.microsoft.com/office/drawing/2014/main" id="{3CFB2AE8-55A6-4C27-9EB8-C2EA4155D0B3}"/>
              </a:ext>
            </a:extLst>
          </p:cNvPr>
          <p:cNvSpPr txBox="1"/>
          <p:nvPr/>
        </p:nvSpPr>
        <p:spPr>
          <a:xfrm>
            <a:off x="6118631" y="6008027"/>
            <a:ext cx="158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MA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pH</a:t>
            </a:r>
            <a:endParaRPr lang="fr-MA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Flèche : trois pointes 1">
            <a:extLst>
              <a:ext uri="{FF2B5EF4-FFF2-40B4-BE49-F238E27FC236}">
                <a16:creationId xmlns:a16="http://schemas.microsoft.com/office/drawing/2014/main" id="{34550E9E-7577-4CFB-9EC9-F0F165E02E66}"/>
              </a:ext>
            </a:extLst>
          </p:cNvPr>
          <p:cNvSpPr/>
          <p:nvPr/>
        </p:nvSpPr>
        <p:spPr>
          <a:xfrm rot="10800000">
            <a:off x="6615880" y="1849019"/>
            <a:ext cx="1725766" cy="655263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ED68C18A-8390-4A61-B2C2-5BB3FBCE79A1}"/>
              </a:ext>
            </a:extLst>
          </p:cNvPr>
          <p:cNvSpPr/>
          <p:nvPr/>
        </p:nvSpPr>
        <p:spPr>
          <a:xfrm rot="10800000">
            <a:off x="7400365" y="3578905"/>
            <a:ext cx="345688" cy="503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0" name="TextBox 27">
            <a:extLst>
              <a:ext uri="{FF2B5EF4-FFF2-40B4-BE49-F238E27FC236}">
                <a16:creationId xmlns:a16="http://schemas.microsoft.com/office/drawing/2014/main" id="{B01318AE-94CA-423F-BB73-D2A5A2A7320B}"/>
              </a:ext>
            </a:extLst>
          </p:cNvPr>
          <p:cNvSpPr txBox="1"/>
          <p:nvPr/>
        </p:nvSpPr>
        <p:spPr>
          <a:xfrm>
            <a:off x="10344438" y="6453780"/>
            <a:ext cx="1847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Modélisation</a:t>
            </a:r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 et NTI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20">
            <a:extLst>
              <a:ext uri="{FF2B5EF4-FFF2-40B4-BE49-F238E27FC236}">
                <a16:creationId xmlns:a16="http://schemas.microsoft.com/office/drawing/2014/main" id="{633F3E5A-D835-4B01-92D7-4F12B3C41D94}"/>
              </a:ext>
            </a:extLst>
          </p:cNvPr>
          <p:cNvSpPr/>
          <p:nvPr/>
        </p:nvSpPr>
        <p:spPr>
          <a:xfrm>
            <a:off x="2549842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48" name="Rectangle: Rounded Corners 19">
            <a:extLst>
              <a:ext uri="{FF2B5EF4-FFF2-40B4-BE49-F238E27FC236}">
                <a16:creationId xmlns:a16="http://schemas.microsoft.com/office/drawing/2014/main" id="{16D49017-7409-4480-9471-90440391DAB6}"/>
              </a:ext>
            </a:extLst>
          </p:cNvPr>
          <p:cNvSpPr/>
          <p:nvPr/>
        </p:nvSpPr>
        <p:spPr>
          <a:xfrm>
            <a:off x="2549845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55" name="Rectangle: Rounded Corners 22">
            <a:extLst>
              <a:ext uri="{FF2B5EF4-FFF2-40B4-BE49-F238E27FC236}">
                <a16:creationId xmlns:a16="http://schemas.microsoft.com/office/drawing/2014/main" id="{1BCCC2BE-BF10-4E8C-993A-EE3F1EBA883B}"/>
              </a:ext>
            </a:extLst>
          </p:cNvPr>
          <p:cNvSpPr/>
          <p:nvPr/>
        </p:nvSpPr>
        <p:spPr>
          <a:xfrm>
            <a:off x="309170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56" name="Rectangle: Rounded Corners 21">
            <a:extLst>
              <a:ext uri="{FF2B5EF4-FFF2-40B4-BE49-F238E27FC236}">
                <a16:creationId xmlns:a16="http://schemas.microsoft.com/office/drawing/2014/main" id="{EBEB34B8-22C1-4A8C-A880-0E65565C1603}"/>
              </a:ext>
            </a:extLst>
          </p:cNvPr>
          <p:cNvSpPr/>
          <p:nvPr/>
        </p:nvSpPr>
        <p:spPr>
          <a:xfrm>
            <a:off x="2583710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60" name="Rectangle: Rounded Corners 15">
            <a:extLst>
              <a:ext uri="{FF2B5EF4-FFF2-40B4-BE49-F238E27FC236}">
                <a16:creationId xmlns:a16="http://schemas.microsoft.com/office/drawing/2014/main" id="{F2C0D63C-2456-437E-A293-270C3EDBE856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pic>
        <p:nvPicPr>
          <p:cNvPr id="62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61800A9-924F-431E-977A-A58A4D641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  <p:grpSp>
        <p:nvGrpSpPr>
          <p:cNvPr id="63" name="Group 38">
            <a:extLst>
              <a:ext uri="{FF2B5EF4-FFF2-40B4-BE49-F238E27FC236}">
                <a16:creationId xmlns:a16="http://schemas.microsoft.com/office/drawing/2014/main" id="{72BAAB3F-12E7-43C7-B729-FCEC837FB7C9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92F1653B-DDFB-41AA-8C18-BD7115655D77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01EB33-4CA2-437C-9CE8-011C798C33DB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8B3F25-9B59-4F19-8801-FE698BA8F6A5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7EB5D6-EA34-4DF0-87D6-FBF82B3BA8A7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DCE47B8-664D-4FD3-9949-0B18BAF20806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1896AD33-EAD1-43DF-8547-AA7F839B40A8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07ACC7CA-8E7B-45F3-A239-AE4E6D44AFCB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1" name="TextBox 46">
              <a:extLst>
                <a:ext uri="{FF2B5EF4-FFF2-40B4-BE49-F238E27FC236}">
                  <a16:creationId xmlns:a16="http://schemas.microsoft.com/office/drawing/2014/main" id="{98DDAE3D-71A3-40D0-A9CD-56A17CD016E6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95DE073C-4598-441A-9E75-1DC9FCDA8E92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93FCCF88-E49D-4ED1-9DA4-AE7BD5508FAA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A4BE9E-1DEE-4090-877C-8915FE036EA1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D83A03-1CEB-466B-9537-9687143DF9A3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76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D9F13684-0458-46A6-B741-ECA64D32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B492F07-0065-4F43-BF8E-62A466E576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7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B884CAB7-1F42-4A63-A60D-07794B3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95">
            <a:extLst>
              <a:ext uri="{FF2B5EF4-FFF2-40B4-BE49-F238E27FC236}">
                <a16:creationId xmlns:a16="http://schemas.microsoft.com/office/drawing/2014/main" id="{BE8C726C-DC7A-48A0-8926-E2E6F0E9048D}"/>
              </a:ext>
            </a:extLst>
          </p:cNvPr>
          <p:cNvGrpSpPr/>
          <p:nvPr/>
        </p:nvGrpSpPr>
        <p:grpSpPr>
          <a:xfrm>
            <a:off x="2781648" y="860573"/>
            <a:ext cx="418704" cy="369332"/>
            <a:chOff x="2781648" y="860573"/>
            <a:chExt cx="418704" cy="369332"/>
          </a:xfrm>
        </p:grpSpPr>
        <p:sp>
          <p:nvSpPr>
            <p:cNvPr id="37" name="Flowchart: Connector 96">
              <a:extLst>
                <a:ext uri="{FF2B5EF4-FFF2-40B4-BE49-F238E27FC236}">
                  <a16:creationId xmlns:a16="http://schemas.microsoft.com/office/drawing/2014/main" id="{84525EFF-8FDA-472A-B725-85CD52F0B12C}"/>
                </a:ext>
              </a:extLst>
            </p:cNvPr>
            <p:cNvSpPr/>
            <p:nvPr/>
          </p:nvSpPr>
          <p:spPr>
            <a:xfrm>
              <a:off x="2827064" y="881039"/>
              <a:ext cx="324000" cy="324000"/>
            </a:xfrm>
            <a:prstGeom prst="flowChart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0382D4-073C-4A4D-B46F-53FB2C5A71C8}"/>
                </a:ext>
              </a:extLst>
            </p:cNvPr>
            <p:cNvSpPr/>
            <p:nvPr/>
          </p:nvSpPr>
          <p:spPr>
            <a:xfrm>
              <a:off x="2781648" y="86057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MA" dirty="0"/>
                <a:t>15</a:t>
              </a:r>
            </a:p>
          </p:txBody>
        </p:sp>
      </p:grpSp>
      <p:sp>
        <p:nvSpPr>
          <p:cNvPr id="80" name="TextBox 27">
            <a:extLst>
              <a:ext uri="{FF2B5EF4-FFF2-40B4-BE49-F238E27FC236}">
                <a16:creationId xmlns:a16="http://schemas.microsoft.com/office/drawing/2014/main" id="{B01318AE-94CA-423F-BB73-D2A5A2A7320B}"/>
              </a:ext>
            </a:extLst>
          </p:cNvPr>
          <p:cNvSpPr txBox="1"/>
          <p:nvPr/>
        </p:nvSpPr>
        <p:spPr>
          <a:xfrm>
            <a:off x="10344438" y="6453780"/>
            <a:ext cx="1847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Conclusion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sp>
        <p:nvSpPr>
          <p:cNvPr id="51" name="TextBox 58">
            <a:extLst>
              <a:ext uri="{FF2B5EF4-FFF2-40B4-BE49-F238E27FC236}">
                <a16:creationId xmlns:a16="http://schemas.microsoft.com/office/drawing/2014/main" id="{4A6DC242-54C8-475F-9EF5-E99E78B0D00A}"/>
              </a:ext>
            </a:extLst>
          </p:cNvPr>
          <p:cNvSpPr txBox="1"/>
          <p:nvPr/>
        </p:nvSpPr>
        <p:spPr>
          <a:xfrm>
            <a:off x="4667288" y="2148352"/>
            <a:ext cx="6459585" cy="3364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Développement d’une application informatique facile à utiliser par les entreprises 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fr-FR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amélioration de la gestion et de la standardisation de leurs processus, 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fr-FR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conception de formulations et de paramètres pour l'assurance qualité et l'extension de la durée de vie.</a:t>
            </a:r>
            <a:endParaRPr lang="en-IN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B900670E-3384-4FD7-8D54-1F3B08BED5CF}"/>
              </a:ext>
            </a:extLst>
          </p:cNvPr>
          <p:cNvSpPr txBox="1"/>
          <p:nvPr/>
        </p:nvSpPr>
        <p:spPr>
          <a:xfrm>
            <a:off x="6096000" y="1280775"/>
            <a:ext cx="329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Conclusion</a:t>
            </a:r>
            <a:endParaRPr lang="en-IN" sz="4000" b="1" spc="300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805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BBCEB070-6FE4-4D08-9D8E-DA55F8765C3C}"/>
              </a:ext>
            </a:extLst>
          </p:cNvPr>
          <p:cNvSpPr txBox="1"/>
          <p:nvPr/>
        </p:nvSpPr>
        <p:spPr>
          <a:xfrm>
            <a:off x="33479" y="112012"/>
            <a:ext cx="7451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 err="1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Membres</a:t>
            </a:r>
            <a:r>
              <a:rPr lang="en-IN" sz="40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 de </a:t>
            </a:r>
            <a:r>
              <a:rPr lang="en-IN" sz="4000" b="1" dirty="0" err="1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l’équipe</a:t>
            </a:r>
            <a:r>
              <a:rPr lang="en-IN" sz="40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 </a:t>
            </a:r>
            <a:r>
              <a:rPr lang="en-IN" sz="4000" b="1" dirty="0" err="1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marocaine</a:t>
            </a:r>
            <a:r>
              <a:rPr lang="en-IN" sz="40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3B746B-D7CF-4300-9F36-1A910D50F7B7}"/>
              </a:ext>
            </a:extLst>
          </p:cNvPr>
          <p:cNvGrpSpPr/>
          <p:nvPr/>
        </p:nvGrpSpPr>
        <p:grpSpPr>
          <a:xfrm>
            <a:off x="8655007" y="-127457"/>
            <a:ext cx="3538815" cy="1128554"/>
            <a:chOff x="6240412" y="-227642"/>
            <a:chExt cx="10031163" cy="231341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143D75-CB10-47F1-A560-58EA5058B797}"/>
                </a:ext>
              </a:extLst>
            </p:cNvPr>
            <p:cNvGrpSpPr/>
            <p:nvPr/>
          </p:nvGrpSpPr>
          <p:grpSpPr>
            <a:xfrm>
              <a:off x="7682185" y="-227642"/>
              <a:ext cx="8589390" cy="2274833"/>
              <a:chOff x="29042628" y="-567981"/>
              <a:chExt cx="14683055" cy="3639997"/>
            </a:xfrm>
          </p:grpSpPr>
          <p:pic>
            <p:nvPicPr>
              <p:cNvPr id="28" name="Picture 2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38926F23-5FBF-4C7B-9456-F0C4894A2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43"/>
              <a:stretch/>
            </p:blipFill>
            <p:spPr>
              <a:xfrm>
                <a:off x="38091219" y="-567981"/>
                <a:ext cx="5634464" cy="363999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0E6729-FDCD-48CF-AB7F-808C8B9DBB21}"/>
                  </a:ext>
                </a:extLst>
              </p:cNvPr>
              <p:cNvSpPr txBox="1"/>
              <p:nvPr/>
            </p:nvSpPr>
            <p:spPr>
              <a:xfrm>
                <a:off x="29042628" y="1429407"/>
                <a:ext cx="11669974" cy="807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1000" dirty="0">
                    <a:ln w="0"/>
                    <a:solidFill>
                      <a:srgbClr val="013E7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Segoe UI Semibold" panose="020B0702040204020203" pitchFamily="34" charset="0"/>
                    <a:ea typeface="Segoe UI Black" panose="020B0A02040204020203" pitchFamily="34" charset="0"/>
                    <a:cs typeface="Segoe UI Semibold" panose="020B0702040204020203" pitchFamily="34" charset="0"/>
                  </a:rPr>
                  <a:t>Superior School of Technology</a:t>
                </a:r>
              </a:p>
            </p:txBody>
          </p:sp>
          <p:pic>
            <p:nvPicPr>
              <p:cNvPr id="30" name="Picture 29" descr="A screenshot of a cell phone&#10;&#10;Description generated with high confidence">
                <a:extLst>
                  <a:ext uri="{FF2B5EF4-FFF2-40B4-BE49-F238E27FC236}">
                    <a16:creationId xmlns:a16="http://schemas.microsoft.com/office/drawing/2014/main" id="{EC9B1DF6-EF53-495B-B6D4-DB35AC66C5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" t="29313" r="30325" b="52604"/>
              <a:stretch/>
            </p:blipFill>
            <p:spPr>
              <a:xfrm>
                <a:off x="29042633" y="452545"/>
                <a:ext cx="8694034" cy="999819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767BA5-3A4B-4B64-9048-72879D072418}"/>
                </a:ext>
              </a:extLst>
            </p:cNvPr>
            <p:cNvSpPr/>
            <p:nvPr/>
          </p:nvSpPr>
          <p:spPr>
            <a:xfrm>
              <a:off x="6240412" y="1581044"/>
              <a:ext cx="9547621" cy="504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>
                  <a:ln w="0"/>
                  <a:solidFill>
                    <a:srgbClr val="013E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LASIME Laboratory-Bioprocess and Environment Team</a:t>
              </a:r>
              <a:endParaRPr lang="fr-MA" sz="1000" dirty="0">
                <a:ln w="0"/>
                <a:solidFill>
                  <a:srgbClr val="013E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1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A6D75B1-1701-40F6-9B45-E60B077727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36036" r="25000" b="35496"/>
          <a:stretch/>
        </p:blipFill>
        <p:spPr>
          <a:xfrm>
            <a:off x="254650" y="825331"/>
            <a:ext cx="1747893" cy="7108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019E645-4462-4C76-BECE-2A17630A06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" b="13574"/>
          <a:stretch/>
        </p:blipFill>
        <p:spPr>
          <a:xfrm>
            <a:off x="4135966" y="1144386"/>
            <a:ext cx="1765723" cy="218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97FE12-604F-4103-8DA0-067BAC855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28" y="1139746"/>
            <a:ext cx="1637204" cy="22032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FE492A-C22B-4113-8F16-DB683DA8F3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5" t="8887" r="38202" b="38273"/>
          <a:stretch/>
        </p:blipFill>
        <p:spPr>
          <a:xfrm>
            <a:off x="8105438" y="1139746"/>
            <a:ext cx="1615294" cy="2252131"/>
          </a:xfrm>
          <a:prstGeom prst="rect">
            <a:avLst/>
          </a:prstGeom>
        </p:spPr>
      </p:pic>
      <p:sp>
        <p:nvSpPr>
          <p:cNvPr id="71" name="TextBox 59">
            <a:extLst>
              <a:ext uri="{FF2B5EF4-FFF2-40B4-BE49-F238E27FC236}">
                <a16:creationId xmlns:a16="http://schemas.microsoft.com/office/drawing/2014/main" id="{F009649F-BB9F-4BC5-AAFF-B238453FAFB8}"/>
              </a:ext>
            </a:extLst>
          </p:cNvPr>
          <p:cNvSpPr txBox="1"/>
          <p:nvPr/>
        </p:nvSpPr>
        <p:spPr>
          <a:xfrm>
            <a:off x="8007653" y="3389988"/>
            <a:ext cx="177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Pr. R. MAMOUNI</a:t>
            </a:r>
          </a:p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FS-Agadir</a:t>
            </a:r>
          </a:p>
        </p:txBody>
      </p:sp>
      <p:sp>
        <p:nvSpPr>
          <p:cNvPr id="76" name="TextBox 59">
            <a:extLst>
              <a:ext uri="{FF2B5EF4-FFF2-40B4-BE49-F238E27FC236}">
                <a16:creationId xmlns:a16="http://schemas.microsoft.com/office/drawing/2014/main" id="{E47E8E6C-4B53-4BBE-9124-8D23F144CBFD}"/>
              </a:ext>
            </a:extLst>
          </p:cNvPr>
          <p:cNvSpPr txBox="1"/>
          <p:nvPr/>
        </p:nvSpPr>
        <p:spPr>
          <a:xfrm>
            <a:off x="4119387" y="3350123"/>
            <a:ext cx="177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Pr. S. ANANOU</a:t>
            </a:r>
          </a:p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FST-</a:t>
            </a:r>
            <a:r>
              <a:rPr lang="en-IN" sz="1600" b="1" dirty="0" err="1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Fès</a:t>
            </a:r>
            <a:endParaRPr lang="en-IN" sz="1600" b="1" dirty="0">
              <a:solidFill>
                <a:schemeClr val="accent6">
                  <a:lumMod val="50000"/>
                </a:schemeClr>
              </a:solidFill>
              <a:latin typeface="Montserrat Light" panose="00000400000000000000" pitchFamily="2" charset="0"/>
            </a:endParaRPr>
          </a:p>
        </p:txBody>
      </p:sp>
      <p:sp>
        <p:nvSpPr>
          <p:cNvPr id="77" name="TextBox 59">
            <a:extLst>
              <a:ext uri="{FF2B5EF4-FFF2-40B4-BE49-F238E27FC236}">
                <a16:creationId xmlns:a16="http://schemas.microsoft.com/office/drawing/2014/main" id="{3F857EB6-7C5D-4FBC-A0A4-48E97C4EF216}"/>
              </a:ext>
            </a:extLst>
          </p:cNvPr>
          <p:cNvSpPr txBox="1"/>
          <p:nvPr/>
        </p:nvSpPr>
        <p:spPr>
          <a:xfrm>
            <a:off x="6202928" y="3342966"/>
            <a:ext cx="177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Pr. F. MSANDA</a:t>
            </a:r>
          </a:p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FS-Agadir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6055D47-E136-4954-A2B4-E756ABFE96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2" t="15441" r="34114" b="44692"/>
          <a:stretch/>
        </p:blipFill>
        <p:spPr>
          <a:xfrm>
            <a:off x="3759005" y="4045485"/>
            <a:ext cx="1525191" cy="20174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B96D9EF-63BD-4FBF-93CB-104D986737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3" r="37264" b="54815"/>
          <a:stretch/>
        </p:blipFill>
        <p:spPr>
          <a:xfrm>
            <a:off x="1012202" y="4067902"/>
            <a:ext cx="1393236" cy="201746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5777993-0ECA-459E-AC7D-5A26FCBA49C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0" t="23211" r="31464" b="49999"/>
          <a:stretch/>
        </p:blipFill>
        <p:spPr>
          <a:xfrm>
            <a:off x="9438715" y="4074086"/>
            <a:ext cx="1525191" cy="201127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59740BF-D77C-444C-BC93-43F2DFF1813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50000" r="48347" b="21215"/>
          <a:stretch/>
        </p:blipFill>
        <p:spPr>
          <a:xfrm rot="5400000">
            <a:off x="6478892" y="4310849"/>
            <a:ext cx="2011279" cy="1480552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F1B0F58F-BD87-4937-9BB5-D733FC4AB46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4" t="7021" r="35701" b="44149"/>
          <a:stretch/>
        </p:blipFill>
        <p:spPr>
          <a:xfrm flipH="1">
            <a:off x="2173128" y="1139746"/>
            <a:ext cx="1637204" cy="2280422"/>
          </a:xfrm>
          <a:prstGeom prst="rect">
            <a:avLst/>
          </a:prstGeom>
        </p:spPr>
      </p:pic>
      <p:sp>
        <p:nvSpPr>
          <p:cNvPr id="81" name="TextBox 59">
            <a:extLst>
              <a:ext uri="{FF2B5EF4-FFF2-40B4-BE49-F238E27FC236}">
                <a16:creationId xmlns:a16="http://schemas.microsoft.com/office/drawing/2014/main" id="{4454D895-F8F8-4759-8319-F4467442B468}"/>
              </a:ext>
            </a:extLst>
          </p:cNvPr>
          <p:cNvSpPr txBox="1"/>
          <p:nvPr/>
        </p:nvSpPr>
        <p:spPr>
          <a:xfrm>
            <a:off x="2152609" y="3400124"/>
            <a:ext cx="177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Pr. F. ACHEMCHEM</a:t>
            </a:r>
          </a:p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EST-Agadir</a:t>
            </a:r>
          </a:p>
        </p:txBody>
      </p:sp>
      <p:sp>
        <p:nvSpPr>
          <p:cNvPr id="24" name="TextBox 59">
            <a:extLst>
              <a:ext uri="{FF2B5EF4-FFF2-40B4-BE49-F238E27FC236}">
                <a16:creationId xmlns:a16="http://schemas.microsoft.com/office/drawing/2014/main" id="{7EC609A9-D267-4ABF-A6A7-F0567887EEC6}"/>
              </a:ext>
            </a:extLst>
          </p:cNvPr>
          <p:cNvSpPr txBox="1"/>
          <p:nvPr/>
        </p:nvSpPr>
        <p:spPr>
          <a:xfrm>
            <a:off x="3599640" y="6148913"/>
            <a:ext cx="177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err="1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Drt</a:t>
            </a:r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. Y. EZZAKY</a:t>
            </a:r>
          </a:p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EST-Agadir</a:t>
            </a:r>
          </a:p>
        </p:txBody>
      </p:sp>
      <p:sp>
        <p:nvSpPr>
          <p:cNvPr id="32" name="TextBox 59">
            <a:extLst>
              <a:ext uri="{FF2B5EF4-FFF2-40B4-BE49-F238E27FC236}">
                <a16:creationId xmlns:a16="http://schemas.microsoft.com/office/drawing/2014/main" id="{BD9AEE5F-23FD-42EC-8D78-53D31F7C0075}"/>
              </a:ext>
            </a:extLst>
          </p:cNvPr>
          <p:cNvSpPr txBox="1"/>
          <p:nvPr/>
        </p:nvSpPr>
        <p:spPr>
          <a:xfrm>
            <a:off x="845530" y="6104634"/>
            <a:ext cx="177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Dr. A. ELMOSLIH</a:t>
            </a:r>
          </a:p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EST-Agadir</a:t>
            </a:r>
          </a:p>
        </p:txBody>
      </p:sp>
      <p:sp>
        <p:nvSpPr>
          <p:cNvPr id="33" name="TextBox 59">
            <a:extLst>
              <a:ext uri="{FF2B5EF4-FFF2-40B4-BE49-F238E27FC236}">
                <a16:creationId xmlns:a16="http://schemas.microsoft.com/office/drawing/2014/main" id="{D84D22D1-42A5-4680-BCD3-BFF567369957}"/>
              </a:ext>
            </a:extLst>
          </p:cNvPr>
          <p:cNvSpPr txBox="1"/>
          <p:nvPr/>
        </p:nvSpPr>
        <p:spPr>
          <a:xfrm>
            <a:off x="6559957" y="6084785"/>
            <a:ext cx="177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err="1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Drte</a:t>
            </a:r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. M. ZANZAN</a:t>
            </a:r>
          </a:p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EST/FS-Agadir</a:t>
            </a:r>
          </a:p>
        </p:txBody>
      </p:sp>
      <p:sp>
        <p:nvSpPr>
          <p:cNvPr id="34" name="TextBox 59">
            <a:extLst>
              <a:ext uri="{FF2B5EF4-FFF2-40B4-BE49-F238E27FC236}">
                <a16:creationId xmlns:a16="http://schemas.microsoft.com/office/drawing/2014/main" id="{21C0EE9C-4416-43B8-B48B-27F7A5A7FCD3}"/>
              </a:ext>
            </a:extLst>
          </p:cNvPr>
          <p:cNvSpPr txBox="1"/>
          <p:nvPr/>
        </p:nvSpPr>
        <p:spPr>
          <a:xfrm>
            <a:off x="9314067" y="6104634"/>
            <a:ext cx="177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err="1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Drte</a:t>
            </a:r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. K. BOUSSIF</a:t>
            </a:r>
          </a:p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EST-Agadir</a:t>
            </a:r>
          </a:p>
        </p:txBody>
      </p:sp>
    </p:spTree>
    <p:extLst>
      <p:ext uri="{BB962C8B-B14F-4D97-AF65-F5344CB8AC3E}">
        <p14:creationId xmlns:p14="http://schemas.microsoft.com/office/powerpoint/2010/main" val="132059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1" grpId="0"/>
      <p:bldP spid="76" grpId="0"/>
      <p:bldP spid="77" grpId="0"/>
      <p:bldP spid="81" grpId="0"/>
      <p:bldP spid="24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BBCEB070-6FE4-4D08-9D8E-DA55F8765C3C}"/>
              </a:ext>
            </a:extLst>
          </p:cNvPr>
          <p:cNvSpPr txBox="1"/>
          <p:nvPr/>
        </p:nvSpPr>
        <p:spPr>
          <a:xfrm>
            <a:off x="3560917" y="1318100"/>
            <a:ext cx="8433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 err="1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Voulez-vous</a:t>
            </a:r>
            <a:r>
              <a:rPr lang="en-IN" sz="40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 nous rejoinder?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3B746B-D7CF-4300-9F36-1A910D50F7B7}"/>
              </a:ext>
            </a:extLst>
          </p:cNvPr>
          <p:cNvGrpSpPr/>
          <p:nvPr/>
        </p:nvGrpSpPr>
        <p:grpSpPr>
          <a:xfrm>
            <a:off x="8655007" y="-127457"/>
            <a:ext cx="3538815" cy="1128554"/>
            <a:chOff x="6240412" y="-227642"/>
            <a:chExt cx="10031163" cy="231341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143D75-CB10-47F1-A560-58EA5058B797}"/>
                </a:ext>
              </a:extLst>
            </p:cNvPr>
            <p:cNvGrpSpPr/>
            <p:nvPr/>
          </p:nvGrpSpPr>
          <p:grpSpPr>
            <a:xfrm>
              <a:off x="7682185" y="-227642"/>
              <a:ext cx="8589390" cy="2274833"/>
              <a:chOff x="29042628" y="-567981"/>
              <a:chExt cx="14683055" cy="3639997"/>
            </a:xfrm>
          </p:grpSpPr>
          <p:pic>
            <p:nvPicPr>
              <p:cNvPr id="28" name="Picture 2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38926F23-5FBF-4C7B-9456-F0C4894A2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43"/>
              <a:stretch/>
            </p:blipFill>
            <p:spPr>
              <a:xfrm>
                <a:off x="38091219" y="-567981"/>
                <a:ext cx="5634464" cy="363999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0E6729-FDCD-48CF-AB7F-808C8B9DBB21}"/>
                  </a:ext>
                </a:extLst>
              </p:cNvPr>
              <p:cNvSpPr txBox="1"/>
              <p:nvPr/>
            </p:nvSpPr>
            <p:spPr>
              <a:xfrm>
                <a:off x="29042628" y="1429407"/>
                <a:ext cx="11669974" cy="807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1000" dirty="0">
                    <a:ln w="0"/>
                    <a:solidFill>
                      <a:srgbClr val="013E7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Segoe UI Semibold" panose="020B0702040204020203" pitchFamily="34" charset="0"/>
                    <a:ea typeface="Segoe UI Black" panose="020B0A02040204020203" pitchFamily="34" charset="0"/>
                    <a:cs typeface="Segoe UI Semibold" panose="020B0702040204020203" pitchFamily="34" charset="0"/>
                  </a:rPr>
                  <a:t>Superior School of Technology</a:t>
                </a:r>
              </a:p>
            </p:txBody>
          </p:sp>
          <p:pic>
            <p:nvPicPr>
              <p:cNvPr id="30" name="Picture 29" descr="A screenshot of a cell phone&#10;&#10;Description generated with high confidence">
                <a:extLst>
                  <a:ext uri="{FF2B5EF4-FFF2-40B4-BE49-F238E27FC236}">
                    <a16:creationId xmlns:a16="http://schemas.microsoft.com/office/drawing/2014/main" id="{EC9B1DF6-EF53-495B-B6D4-DB35AC66C5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" t="29313" r="30325" b="52604"/>
              <a:stretch/>
            </p:blipFill>
            <p:spPr>
              <a:xfrm>
                <a:off x="29042633" y="452545"/>
                <a:ext cx="8694034" cy="999819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767BA5-3A4B-4B64-9048-72879D072418}"/>
                </a:ext>
              </a:extLst>
            </p:cNvPr>
            <p:cNvSpPr/>
            <p:nvPr/>
          </p:nvSpPr>
          <p:spPr>
            <a:xfrm>
              <a:off x="6240412" y="1581044"/>
              <a:ext cx="9547621" cy="504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>
                  <a:ln w="0"/>
                  <a:solidFill>
                    <a:srgbClr val="013E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LASIME Laboratory-Bioprocess and Environment Team</a:t>
              </a:r>
              <a:endParaRPr lang="fr-MA" sz="1000" dirty="0">
                <a:ln w="0"/>
                <a:solidFill>
                  <a:srgbClr val="013E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1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A6D75B1-1701-40F6-9B45-E60B077727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36036" r="25000" b="35496"/>
          <a:stretch/>
        </p:blipFill>
        <p:spPr>
          <a:xfrm>
            <a:off x="69408" y="67443"/>
            <a:ext cx="2438011" cy="991529"/>
          </a:xfrm>
          <a:prstGeom prst="rect">
            <a:avLst/>
          </a:prstGeom>
        </p:spPr>
      </p:pic>
      <p:sp>
        <p:nvSpPr>
          <p:cNvPr id="49" name="TextBox 59">
            <a:extLst>
              <a:ext uri="{FF2B5EF4-FFF2-40B4-BE49-F238E27FC236}">
                <a16:creationId xmlns:a16="http://schemas.microsoft.com/office/drawing/2014/main" id="{88E89596-95AD-408A-81FA-A69DE784D6E9}"/>
              </a:ext>
            </a:extLst>
          </p:cNvPr>
          <p:cNvSpPr txBox="1"/>
          <p:nvPr/>
        </p:nvSpPr>
        <p:spPr>
          <a:xfrm>
            <a:off x="5579030" y="2132977"/>
            <a:ext cx="65488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Le projet </a:t>
            </a:r>
            <a:r>
              <a:rPr lang="fr-FR" sz="2400" b="1" i="1" dirty="0" err="1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ArtisaneFood</a:t>
            </a:r>
            <a:r>
              <a:rPr lang="fr-FR" sz="2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 est actuellement ouvert à différentes organisations telles que:</a:t>
            </a:r>
          </a:p>
          <a:p>
            <a:pPr marL="342900" indent="-342900" algn="ctr">
              <a:buFontTx/>
              <a:buChar char="-"/>
            </a:pPr>
            <a:r>
              <a:rPr lang="fr-FR" sz="2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les entreprises de charcuterie et de fromagerie,</a:t>
            </a:r>
          </a:p>
          <a:p>
            <a:pPr marL="342900" indent="-342900" algn="ctr">
              <a:buFontTx/>
              <a:buChar char="-"/>
            </a:pPr>
            <a:r>
              <a:rPr lang="fr-FR" sz="2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 les autorités sanitaires, </a:t>
            </a:r>
          </a:p>
          <a:p>
            <a:pPr marL="342900" indent="-342900" algn="ctr">
              <a:buFontTx/>
              <a:buChar char="-"/>
            </a:pPr>
            <a:endParaRPr lang="fr-FR" sz="2400" b="1" dirty="0">
              <a:gradFill>
                <a:gsLst>
                  <a:gs pos="75000">
                    <a:srgbClr val="FF5626"/>
                  </a:gs>
                  <a:gs pos="50000">
                    <a:srgbClr val="CA0034"/>
                  </a:gs>
                  <a:gs pos="25000">
                    <a:srgbClr val="93093D"/>
                  </a:gs>
                  <a:gs pos="0">
                    <a:srgbClr val="5A1745"/>
                  </a:gs>
                  <a:gs pos="100000">
                    <a:srgbClr val="FFC500"/>
                  </a:gs>
                </a:gsLst>
                <a:lin ang="16800000" scaled="0"/>
              </a:gradFill>
              <a:latin typeface="Montserrat Light" panose="00000400000000000000" pitchFamily="2" charset="0"/>
            </a:endParaRPr>
          </a:p>
          <a:p>
            <a:pPr algn="ctr"/>
            <a:r>
              <a:rPr lang="fr-FR" sz="2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Pour plus d'informations, contactez le Pr. Fouad ACHEMCHEM (</a:t>
            </a:r>
            <a:r>
              <a:rPr lang="fr-FR" sz="2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  <a:hlinkClick r:id="rId8"/>
              </a:rPr>
              <a:t>f.achemchem@uiz.ac.ma</a:t>
            </a:r>
            <a:r>
              <a:rPr lang="fr-FR" sz="2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 )</a:t>
            </a:r>
            <a:endParaRPr lang="en-IN" sz="2400" b="1" dirty="0">
              <a:gradFill>
                <a:gsLst>
                  <a:gs pos="75000">
                    <a:srgbClr val="FF5626"/>
                  </a:gs>
                  <a:gs pos="50000">
                    <a:srgbClr val="CA0034"/>
                  </a:gs>
                  <a:gs pos="25000">
                    <a:srgbClr val="93093D"/>
                  </a:gs>
                  <a:gs pos="0">
                    <a:srgbClr val="5A1745"/>
                  </a:gs>
                  <a:gs pos="100000">
                    <a:srgbClr val="FFC500"/>
                  </a:gs>
                </a:gsLst>
                <a:lin ang="16800000" scaled="0"/>
              </a:gradFill>
              <a:latin typeface="Montserrat Light" panose="00000400000000000000" pitchFamily="2" charset="0"/>
            </a:endParaRPr>
          </a:p>
        </p:txBody>
      </p:sp>
      <p:pic>
        <p:nvPicPr>
          <p:cNvPr id="43" name="Picture 4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B406E74-5391-428E-AB57-71692C13E30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34" y="4134087"/>
            <a:ext cx="1349659" cy="930956"/>
          </a:xfrm>
          <a:prstGeom prst="rect">
            <a:avLst/>
          </a:prstGeom>
        </p:spPr>
      </p:pic>
      <p:pic>
        <p:nvPicPr>
          <p:cNvPr id="44" name="Picture 4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FAA6027-5C1A-4FF2-BD3C-B6E0BFF47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50" y="5271429"/>
            <a:ext cx="1218074" cy="616067"/>
          </a:xfrm>
          <a:prstGeom prst="rect">
            <a:avLst/>
          </a:prstGeom>
        </p:spPr>
      </p:pic>
      <p:pic>
        <p:nvPicPr>
          <p:cNvPr id="45" name="Picture 43">
            <a:extLst>
              <a:ext uri="{FF2B5EF4-FFF2-40B4-BE49-F238E27FC236}">
                <a16:creationId xmlns:a16="http://schemas.microsoft.com/office/drawing/2014/main" id="{9535863F-D67D-45DA-9A2C-E6791E728A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1" y="1561208"/>
            <a:ext cx="1814377" cy="773491"/>
          </a:xfrm>
          <a:prstGeom prst="rect">
            <a:avLst/>
          </a:prstGeom>
        </p:spPr>
      </p:pic>
      <p:pic>
        <p:nvPicPr>
          <p:cNvPr id="46" name="Picture 45" descr="A drawing of a face&#10;&#10;Description generated with high confidence">
            <a:extLst>
              <a:ext uri="{FF2B5EF4-FFF2-40B4-BE49-F238E27FC236}">
                <a16:creationId xmlns:a16="http://schemas.microsoft.com/office/drawing/2014/main" id="{EBE9AD20-8D94-46C8-A259-7E8182B7F87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5" y="4137094"/>
            <a:ext cx="1433967" cy="7411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F054FB0-6FBA-4B4E-B4CA-F9FDB07901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07" y="5258554"/>
            <a:ext cx="1349659" cy="714509"/>
          </a:xfrm>
          <a:prstGeom prst="rect">
            <a:avLst/>
          </a:prstGeom>
        </p:spPr>
      </p:pic>
      <p:pic>
        <p:nvPicPr>
          <p:cNvPr id="48" name="Picture 4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BCE3473-9BF7-4FF4-9FA6-BDC7441E16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64" y="4252327"/>
            <a:ext cx="977514" cy="573485"/>
          </a:xfrm>
          <a:prstGeom prst="rect">
            <a:avLst/>
          </a:prstGeom>
        </p:spPr>
      </p:pic>
      <p:pic>
        <p:nvPicPr>
          <p:cNvPr id="50" name="Picture 48" descr="A close up of a logo&#10;&#10;Description generated with high confidence">
            <a:extLst>
              <a:ext uri="{FF2B5EF4-FFF2-40B4-BE49-F238E27FC236}">
                <a16:creationId xmlns:a16="http://schemas.microsoft.com/office/drawing/2014/main" id="{FDBB7792-FDD0-4582-8DA1-D7019DB20D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" y="2627708"/>
            <a:ext cx="2223174" cy="1268489"/>
          </a:xfrm>
          <a:prstGeom prst="rect">
            <a:avLst/>
          </a:prstGeom>
        </p:spPr>
      </p:pic>
      <p:pic>
        <p:nvPicPr>
          <p:cNvPr id="51" name="Picture 4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1032C6D-1A0C-42D7-BCE9-F1C18DD3E7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11" y="5333891"/>
            <a:ext cx="1645473" cy="587471"/>
          </a:xfrm>
          <a:prstGeom prst="rect">
            <a:avLst/>
          </a:prstGeom>
        </p:spPr>
      </p:pic>
      <p:pic>
        <p:nvPicPr>
          <p:cNvPr id="52" name="Picture 50">
            <a:extLst>
              <a:ext uri="{FF2B5EF4-FFF2-40B4-BE49-F238E27FC236}">
                <a16:creationId xmlns:a16="http://schemas.microsoft.com/office/drawing/2014/main" id="{4F03C0DC-ADDC-45F0-9006-7E6D3253219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34" y="4920799"/>
            <a:ext cx="2989452" cy="1612597"/>
          </a:xfrm>
          <a:prstGeom prst="rect">
            <a:avLst/>
          </a:prstGeom>
        </p:spPr>
      </p:pic>
      <p:grpSp>
        <p:nvGrpSpPr>
          <p:cNvPr id="53" name="Group 3">
            <a:extLst>
              <a:ext uri="{FF2B5EF4-FFF2-40B4-BE49-F238E27FC236}">
                <a16:creationId xmlns:a16="http://schemas.microsoft.com/office/drawing/2014/main" id="{F6E760EE-B7B7-4285-9FF6-06C4DBEE8B94}"/>
              </a:ext>
            </a:extLst>
          </p:cNvPr>
          <p:cNvGrpSpPr/>
          <p:nvPr/>
        </p:nvGrpSpPr>
        <p:grpSpPr>
          <a:xfrm>
            <a:off x="1951574" y="5199823"/>
            <a:ext cx="1380304" cy="1213236"/>
            <a:chOff x="6324042" y="5871991"/>
            <a:chExt cx="1751619" cy="821436"/>
          </a:xfrm>
        </p:grpSpPr>
        <p:pic>
          <p:nvPicPr>
            <p:cNvPr id="54" name="Picture 51">
              <a:extLst>
                <a:ext uri="{FF2B5EF4-FFF2-40B4-BE49-F238E27FC236}">
                  <a16:creationId xmlns:a16="http://schemas.microsoft.com/office/drawing/2014/main" id="{D9766355-FA68-473F-AD38-4942395A2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230" y="5871991"/>
              <a:ext cx="687605" cy="522664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A3E787A-E3F4-48F6-B930-78190B852EA8}"/>
                </a:ext>
              </a:extLst>
            </p:cNvPr>
            <p:cNvSpPr/>
            <p:nvPr/>
          </p:nvSpPr>
          <p:spPr>
            <a:xfrm>
              <a:off x="6324042" y="6416428"/>
              <a:ext cx="17516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660099"/>
                  </a:solidFill>
                  <a:latin typeface="Aparajita" panose="020B0502040204020203" pitchFamily="18" charset="0"/>
                  <a:cs typeface="Aparajita" panose="020B0502040204020203" pitchFamily="18" charset="0"/>
                </a:rPr>
                <a:t>ISBST</a:t>
              </a:r>
              <a:endParaRPr lang="fr-FR" sz="1200" dirty="0">
                <a:solidFill>
                  <a:srgbClr val="660099"/>
                </a:solidFill>
                <a:latin typeface="Aparajita" panose="020B0502040204020203" pitchFamily="18" charset="0"/>
                <a:cs typeface="Aparajita" panose="020B0502040204020203" pitchFamily="18" charset="0"/>
                <a:hlinkClick r:id="rId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5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BBCEB070-6FE4-4D08-9D8E-DA55F8765C3C}"/>
              </a:ext>
            </a:extLst>
          </p:cNvPr>
          <p:cNvSpPr txBox="1"/>
          <p:nvPr/>
        </p:nvSpPr>
        <p:spPr>
          <a:xfrm>
            <a:off x="6464313" y="2330913"/>
            <a:ext cx="4381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Merci de </a:t>
            </a:r>
            <a:r>
              <a:rPr lang="fr-FR" sz="5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votre</a:t>
            </a:r>
            <a:r>
              <a:rPr lang="en-IN" sz="5400" b="1" dirty="0">
                <a:gradFill>
                  <a:gsLst>
                    <a:gs pos="75000">
                      <a:srgbClr val="FF5626"/>
                    </a:gs>
                    <a:gs pos="50000">
                      <a:srgbClr val="CA0034"/>
                    </a:gs>
                    <a:gs pos="25000">
                      <a:srgbClr val="93093D"/>
                    </a:gs>
                    <a:gs pos="0">
                      <a:srgbClr val="5A1745"/>
                    </a:gs>
                    <a:gs pos="100000">
                      <a:srgbClr val="FFC500"/>
                    </a:gs>
                  </a:gsLst>
                  <a:lin ang="16800000" scaled="0"/>
                </a:gradFill>
                <a:latin typeface="Montserrat Light" panose="00000400000000000000" pitchFamily="2" charset="0"/>
              </a:rPr>
              <a:t> attention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3B746B-D7CF-4300-9F36-1A910D50F7B7}"/>
              </a:ext>
            </a:extLst>
          </p:cNvPr>
          <p:cNvGrpSpPr/>
          <p:nvPr/>
        </p:nvGrpSpPr>
        <p:grpSpPr>
          <a:xfrm>
            <a:off x="8655007" y="-127457"/>
            <a:ext cx="3538815" cy="1128554"/>
            <a:chOff x="6240412" y="-227642"/>
            <a:chExt cx="10031163" cy="231341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143D75-CB10-47F1-A560-58EA5058B797}"/>
                </a:ext>
              </a:extLst>
            </p:cNvPr>
            <p:cNvGrpSpPr/>
            <p:nvPr/>
          </p:nvGrpSpPr>
          <p:grpSpPr>
            <a:xfrm>
              <a:off x="7682185" y="-227642"/>
              <a:ext cx="8589390" cy="2274833"/>
              <a:chOff x="29042628" y="-567981"/>
              <a:chExt cx="14683055" cy="3639997"/>
            </a:xfrm>
          </p:grpSpPr>
          <p:pic>
            <p:nvPicPr>
              <p:cNvPr id="28" name="Picture 2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38926F23-5FBF-4C7B-9456-F0C4894A2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43"/>
              <a:stretch/>
            </p:blipFill>
            <p:spPr>
              <a:xfrm>
                <a:off x="38091219" y="-567981"/>
                <a:ext cx="5634464" cy="363999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0E6729-FDCD-48CF-AB7F-808C8B9DBB21}"/>
                  </a:ext>
                </a:extLst>
              </p:cNvPr>
              <p:cNvSpPr txBox="1"/>
              <p:nvPr/>
            </p:nvSpPr>
            <p:spPr>
              <a:xfrm>
                <a:off x="29042628" y="1429407"/>
                <a:ext cx="11669974" cy="807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1000" dirty="0">
                    <a:ln w="0"/>
                    <a:solidFill>
                      <a:srgbClr val="013E7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Segoe UI Semibold" panose="020B0702040204020203" pitchFamily="34" charset="0"/>
                    <a:ea typeface="Segoe UI Black" panose="020B0A02040204020203" pitchFamily="34" charset="0"/>
                    <a:cs typeface="Segoe UI Semibold" panose="020B0702040204020203" pitchFamily="34" charset="0"/>
                  </a:rPr>
                  <a:t>Superior School of Technology</a:t>
                </a:r>
              </a:p>
            </p:txBody>
          </p:sp>
          <p:pic>
            <p:nvPicPr>
              <p:cNvPr id="30" name="Picture 29" descr="A screenshot of a cell phone&#10;&#10;Description generated with high confidence">
                <a:extLst>
                  <a:ext uri="{FF2B5EF4-FFF2-40B4-BE49-F238E27FC236}">
                    <a16:creationId xmlns:a16="http://schemas.microsoft.com/office/drawing/2014/main" id="{EC9B1DF6-EF53-495B-B6D4-DB35AC66C5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" t="29313" r="30325" b="52604"/>
              <a:stretch/>
            </p:blipFill>
            <p:spPr>
              <a:xfrm>
                <a:off x="29042633" y="452545"/>
                <a:ext cx="8694034" cy="999819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767BA5-3A4B-4B64-9048-72879D072418}"/>
                </a:ext>
              </a:extLst>
            </p:cNvPr>
            <p:cNvSpPr/>
            <p:nvPr/>
          </p:nvSpPr>
          <p:spPr>
            <a:xfrm>
              <a:off x="6240412" y="1581044"/>
              <a:ext cx="9547621" cy="504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>
                  <a:ln w="0"/>
                  <a:solidFill>
                    <a:srgbClr val="013E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LASIME Laboratory-Bioprocess and Environment Team</a:t>
              </a:r>
              <a:endParaRPr lang="fr-MA" sz="1000" dirty="0">
                <a:ln w="0"/>
                <a:solidFill>
                  <a:srgbClr val="013E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1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A6D75B1-1701-40F6-9B45-E60B077727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36036" r="25000" b="35496"/>
          <a:stretch/>
        </p:blipFill>
        <p:spPr>
          <a:xfrm>
            <a:off x="69408" y="67443"/>
            <a:ext cx="2438011" cy="991529"/>
          </a:xfrm>
          <a:prstGeom prst="rect">
            <a:avLst/>
          </a:prstGeom>
        </p:spPr>
      </p:pic>
      <p:pic>
        <p:nvPicPr>
          <p:cNvPr id="47" name="Picture 4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1ADF094-75BE-48B6-B9EE-9E12766334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34" y="4134087"/>
            <a:ext cx="1349659" cy="930956"/>
          </a:xfrm>
          <a:prstGeom prst="rect">
            <a:avLst/>
          </a:prstGeom>
        </p:spPr>
      </p:pic>
      <p:pic>
        <p:nvPicPr>
          <p:cNvPr id="49" name="Picture 4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A00426C-03AF-4F46-932B-41E0799FC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50" y="5271429"/>
            <a:ext cx="1218074" cy="616067"/>
          </a:xfrm>
          <a:prstGeom prst="rect">
            <a:avLst/>
          </a:prstGeom>
        </p:spPr>
      </p:pic>
      <p:pic>
        <p:nvPicPr>
          <p:cNvPr id="55" name="Picture 43">
            <a:extLst>
              <a:ext uri="{FF2B5EF4-FFF2-40B4-BE49-F238E27FC236}">
                <a16:creationId xmlns:a16="http://schemas.microsoft.com/office/drawing/2014/main" id="{2CB91F19-474A-4E4F-A71F-19DCD58D93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1" y="1561208"/>
            <a:ext cx="1814377" cy="773491"/>
          </a:xfrm>
          <a:prstGeom prst="rect">
            <a:avLst/>
          </a:prstGeom>
        </p:spPr>
      </p:pic>
      <p:pic>
        <p:nvPicPr>
          <p:cNvPr id="56" name="Picture 45" descr="A drawing of a face&#10;&#10;Description generated with high confidence">
            <a:extLst>
              <a:ext uri="{FF2B5EF4-FFF2-40B4-BE49-F238E27FC236}">
                <a16:creationId xmlns:a16="http://schemas.microsoft.com/office/drawing/2014/main" id="{988486F9-FE40-4DB8-BF8C-1C49EF27482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5" y="4137094"/>
            <a:ext cx="1433967" cy="741109"/>
          </a:xfrm>
          <a:prstGeom prst="rect">
            <a:avLst/>
          </a:prstGeom>
        </p:spPr>
      </p:pic>
      <p:pic>
        <p:nvPicPr>
          <p:cNvPr id="57" name="Picture 46">
            <a:extLst>
              <a:ext uri="{FF2B5EF4-FFF2-40B4-BE49-F238E27FC236}">
                <a16:creationId xmlns:a16="http://schemas.microsoft.com/office/drawing/2014/main" id="{6AC78BEE-6CDB-4BD2-816E-59A0CC3547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07" y="5258554"/>
            <a:ext cx="1349659" cy="714509"/>
          </a:xfrm>
          <a:prstGeom prst="rect">
            <a:avLst/>
          </a:prstGeom>
        </p:spPr>
      </p:pic>
      <p:pic>
        <p:nvPicPr>
          <p:cNvPr id="58" name="Picture 4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3EA4978-F54C-4D4B-918F-0B952A1E48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64" y="4252327"/>
            <a:ext cx="977514" cy="573485"/>
          </a:xfrm>
          <a:prstGeom prst="rect">
            <a:avLst/>
          </a:prstGeom>
        </p:spPr>
      </p:pic>
      <p:pic>
        <p:nvPicPr>
          <p:cNvPr id="59" name="Picture 48" descr="A close up of a logo&#10;&#10;Description generated with high confidence">
            <a:extLst>
              <a:ext uri="{FF2B5EF4-FFF2-40B4-BE49-F238E27FC236}">
                <a16:creationId xmlns:a16="http://schemas.microsoft.com/office/drawing/2014/main" id="{7DA26F19-BA7C-4B68-BDEE-6290F9D7DD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" y="2627708"/>
            <a:ext cx="2223174" cy="1268489"/>
          </a:xfrm>
          <a:prstGeom prst="rect">
            <a:avLst/>
          </a:prstGeom>
        </p:spPr>
      </p:pic>
      <p:pic>
        <p:nvPicPr>
          <p:cNvPr id="61" name="Picture 4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AFCB83D-DA1B-4DC2-8C9B-D7A5A6184B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11" y="5333891"/>
            <a:ext cx="1645473" cy="587471"/>
          </a:xfrm>
          <a:prstGeom prst="rect">
            <a:avLst/>
          </a:prstGeom>
        </p:spPr>
      </p:pic>
      <p:pic>
        <p:nvPicPr>
          <p:cNvPr id="62" name="Picture 50">
            <a:extLst>
              <a:ext uri="{FF2B5EF4-FFF2-40B4-BE49-F238E27FC236}">
                <a16:creationId xmlns:a16="http://schemas.microsoft.com/office/drawing/2014/main" id="{C966B292-1928-45B0-8589-6A44F1E0774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34" y="4920799"/>
            <a:ext cx="2989452" cy="1612597"/>
          </a:xfrm>
          <a:prstGeom prst="rect">
            <a:avLst/>
          </a:prstGeom>
        </p:spPr>
      </p:pic>
      <p:grpSp>
        <p:nvGrpSpPr>
          <p:cNvPr id="63" name="Group 3">
            <a:extLst>
              <a:ext uri="{FF2B5EF4-FFF2-40B4-BE49-F238E27FC236}">
                <a16:creationId xmlns:a16="http://schemas.microsoft.com/office/drawing/2014/main" id="{FF13C574-B942-4AF8-A0E3-F08A9A834C89}"/>
              </a:ext>
            </a:extLst>
          </p:cNvPr>
          <p:cNvGrpSpPr/>
          <p:nvPr/>
        </p:nvGrpSpPr>
        <p:grpSpPr>
          <a:xfrm>
            <a:off x="1951574" y="5199823"/>
            <a:ext cx="1380304" cy="1213236"/>
            <a:chOff x="6324042" y="5871991"/>
            <a:chExt cx="1751619" cy="821436"/>
          </a:xfrm>
        </p:grpSpPr>
        <p:pic>
          <p:nvPicPr>
            <p:cNvPr id="64" name="Picture 51">
              <a:extLst>
                <a:ext uri="{FF2B5EF4-FFF2-40B4-BE49-F238E27FC236}">
                  <a16:creationId xmlns:a16="http://schemas.microsoft.com/office/drawing/2014/main" id="{A387C27F-05EE-4C2D-B445-8AEF17E3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230" y="5871991"/>
              <a:ext cx="687605" cy="522664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69F98E0-D572-498F-B2A3-EEF37DCAC6A2}"/>
                </a:ext>
              </a:extLst>
            </p:cNvPr>
            <p:cNvSpPr/>
            <p:nvPr/>
          </p:nvSpPr>
          <p:spPr>
            <a:xfrm>
              <a:off x="6324042" y="6416428"/>
              <a:ext cx="17516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660099"/>
                  </a:solidFill>
                  <a:latin typeface="Aparajita" panose="020B0502040204020203" pitchFamily="18" charset="0"/>
                  <a:cs typeface="Aparajita" panose="020B0502040204020203" pitchFamily="18" charset="0"/>
                </a:rPr>
                <a:t>ISBST</a:t>
              </a:r>
              <a:endParaRPr lang="fr-FR" sz="1200" dirty="0">
                <a:solidFill>
                  <a:srgbClr val="660099"/>
                </a:solidFill>
                <a:latin typeface="Aparajita" panose="020B0502040204020203" pitchFamily="18" charset="0"/>
                <a:cs typeface="Aparajita" panose="020B0502040204020203" pitchFamily="18" charset="0"/>
                <a:hlinkClick r:id="rId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71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A6F2B8-3533-4DF6-B829-B4B9927A2EB6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51652F-1B21-4C47-9743-88E5119E63EF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D9EBFE9-A738-41CE-9C43-038F3D7A0017}"/>
              </a:ext>
            </a:extLst>
          </p:cNvPr>
          <p:cNvSpPr/>
          <p:nvPr/>
        </p:nvSpPr>
        <p:spPr>
          <a:xfrm>
            <a:off x="2515977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8F36D65-B68F-4C09-99F5-6557DA3CDD27}"/>
              </a:ext>
            </a:extLst>
          </p:cNvPr>
          <p:cNvSpPr/>
          <p:nvPr/>
        </p:nvSpPr>
        <p:spPr>
          <a:xfrm>
            <a:off x="2515977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62F8C-5F10-447C-9C7F-4B527981C513}"/>
              </a:ext>
            </a:extLst>
          </p:cNvPr>
          <p:cNvSpPr/>
          <p:nvPr/>
        </p:nvSpPr>
        <p:spPr>
          <a:xfrm>
            <a:off x="3007045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FF9F6-39DC-4A97-886A-642658208FD2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BCF0BAF-5993-42A5-9FFD-5557A0BC9DBC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98F5EA1-8DFE-467F-8908-C39BB8944EBC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12AA10-F1CB-4129-91EC-BAEF9266123A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835887F-7A8C-40C7-ACAB-A344C872B099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3D44AE-F38D-43A9-80D1-C44B8E61BA1F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545B77-0485-44A9-A817-2E1A54DE879B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ABC5CE-6A26-41DC-BEBC-AD0DB2C0B4B7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0B629DE-2B8A-4944-8AAC-30EF1956B637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2CC7450-001C-4154-AD39-36D9F67441B6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F9AE3E-1A81-48B3-B800-7E93D2F8C8EF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10E3D6-360B-4507-9EB0-14A85825F9D5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4C1E395-B360-47C4-BC01-4B1FD1FD48DD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59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A7CC0BEC-072D-4928-BA0A-CB3FF222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58A66A92-BCDB-47B8-A766-613090173FC3}"/>
              </a:ext>
            </a:extLst>
          </p:cNvPr>
          <p:cNvSpPr/>
          <p:nvPr/>
        </p:nvSpPr>
        <p:spPr>
          <a:xfrm>
            <a:off x="2827064" y="881039"/>
            <a:ext cx="324000" cy="3240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MA" dirty="0"/>
              <a:t>2</a:t>
            </a: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B0FAD606-6D8C-4EC4-A7EA-A803FD30A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280" y="2097724"/>
            <a:ext cx="6994232" cy="247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fr-FR" altLang="fr-FR" sz="3200" b="1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Les produits alimentaires traditionnels : 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fr-FR" altLang="fr-FR" sz="2800" b="1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Grand attrait auprès des consommateurs;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fr-FR" altLang="fr-FR" sz="2800" b="1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Mais...</a:t>
            </a:r>
          </a:p>
        </p:txBody>
      </p:sp>
      <p:sp>
        <p:nvSpPr>
          <p:cNvPr id="52" name="TextBox 37">
            <a:extLst>
              <a:ext uri="{FF2B5EF4-FFF2-40B4-BE49-F238E27FC236}">
                <a16:creationId xmlns:a16="http://schemas.microsoft.com/office/drawing/2014/main" id="{C340D99A-3548-4502-AFC1-80D5B8851076}"/>
              </a:ext>
            </a:extLst>
          </p:cNvPr>
          <p:cNvSpPr txBox="1"/>
          <p:nvPr/>
        </p:nvSpPr>
        <p:spPr>
          <a:xfrm>
            <a:off x="6096001" y="1043039"/>
            <a:ext cx="2384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gency FB" panose="020B0503020202020204" pitchFamily="34" charset="0"/>
              </a:rPr>
              <a:t>Introduction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AC1A3C23-E769-4C37-9600-7847387055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3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01D8D2E6-FF4C-4D14-AE94-05CCBC4A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27">
            <a:extLst>
              <a:ext uri="{FF2B5EF4-FFF2-40B4-BE49-F238E27FC236}">
                <a16:creationId xmlns:a16="http://schemas.microsoft.com/office/drawing/2014/main" id="{C971FF71-89D0-4EA9-B127-011484D579E0}"/>
              </a:ext>
            </a:extLst>
          </p:cNvPr>
          <p:cNvSpPr txBox="1"/>
          <p:nvPr/>
        </p:nvSpPr>
        <p:spPr>
          <a:xfrm>
            <a:off x="8819601" y="6436847"/>
            <a:ext cx="3372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rgbClr val="BCBCBC"/>
                </a:solidFill>
                <a:latin typeface="Agency FB" panose="020B0503020202020204" pitchFamily="34" charset="0"/>
              </a:rPr>
              <a:t>Les produits alimentaires traditionnels </a:t>
            </a:r>
            <a:endParaRPr lang="fr-FR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pic>
        <p:nvPicPr>
          <p:cNvPr id="54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8ECED066-2A44-41D6-BD7E-52F6DA4BDA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A6F2B8-3533-4DF6-B829-B4B9927A2EB6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51652F-1B21-4C47-9743-88E5119E63EF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D9EBFE9-A738-41CE-9C43-038F3D7A0017}"/>
              </a:ext>
            </a:extLst>
          </p:cNvPr>
          <p:cNvSpPr/>
          <p:nvPr/>
        </p:nvSpPr>
        <p:spPr>
          <a:xfrm>
            <a:off x="2515977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8F36D65-B68F-4C09-99F5-6557DA3CDD27}"/>
              </a:ext>
            </a:extLst>
          </p:cNvPr>
          <p:cNvSpPr/>
          <p:nvPr/>
        </p:nvSpPr>
        <p:spPr>
          <a:xfrm>
            <a:off x="2515977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62F8C-5F10-447C-9C7F-4B527981C513}"/>
              </a:ext>
            </a:extLst>
          </p:cNvPr>
          <p:cNvSpPr/>
          <p:nvPr/>
        </p:nvSpPr>
        <p:spPr>
          <a:xfrm>
            <a:off x="3007045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FF9F6-39DC-4A97-886A-642658208FD2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BCF0BAF-5993-42A5-9FFD-5557A0BC9DBC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98F5EA1-8DFE-467F-8908-C39BB8944EBC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12AA10-F1CB-4129-91EC-BAEF9266123A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835887F-7A8C-40C7-ACAB-A344C872B099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3D44AE-F38D-43A9-80D1-C44B8E61BA1F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545B77-0485-44A9-A817-2E1A54DE879B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ABC5CE-6A26-41DC-BEBC-AD0DB2C0B4B7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0B629DE-2B8A-4944-8AAC-30EF1956B637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2CC7450-001C-4154-AD39-36D9F67441B6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F9AE3E-1A81-48B3-B800-7E93D2F8C8EF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10E3D6-360B-4507-9EB0-14A85825F9D5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4C1E395-B360-47C4-BC01-4B1FD1FD48DD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59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A7CC0BEC-072D-4928-BA0A-CB3FF222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58A66A92-BCDB-47B8-A766-613090173FC3}"/>
              </a:ext>
            </a:extLst>
          </p:cNvPr>
          <p:cNvSpPr/>
          <p:nvPr/>
        </p:nvSpPr>
        <p:spPr>
          <a:xfrm>
            <a:off x="2827064" y="881039"/>
            <a:ext cx="324000" cy="3240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MA" dirty="0"/>
              <a:t>3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AC1A3C23-E769-4C37-9600-7847387055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3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01D8D2E6-FF4C-4D14-AE94-05CCBC4A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7">
            <a:extLst>
              <a:ext uri="{FF2B5EF4-FFF2-40B4-BE49-F238E27FC236}">
                <a16:creationId xmlns:a16="http://schemas.microsoft.com/office/drawing/2014/main" id="{EC55CB05-6BFB-41AD-86FA-20ECC88EB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064" y="1571625"/>
            <a:ext cx="46085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>
                <a:solidFill>
                  <a:srgbClr val="333399"/>
                </a:solidFill>
              </a:rPr>
              <a:t>Méthodes artisanales peu ou pas contrôlées</a:t>
            </a: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5978085D-BFDD-437C-8279-5A1570F13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139" y="3429000"/>
            <a:ext cx="696436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600" b="1" dirty="0">
                <a:solidFill>
                  <a:srgbClr val="333399"/>
                </a:solidFill>
              </a:rPr>
              <a:t>Grande irrégularité de la qualité microbiologique des produits (contamination par </a:t>
            </a:r>
            <a:r>
              <a:rPr lang="fr-FR" sz="2600" b="1" i="1" dirty="0">
                <a:solidFill>
                  <a:srgbClr val="333399"/>
                </a:solidFill>
              </a:rPr>
              <a:t>Listeria</a:t>
            </a:r>
            <a:r>
              <a:rPr lang="fr-FR" sz="2600" b="1" dirty="0">
                <a:solidFill>
                  <a:srgbClr val="333399"/>
                </a:solidFill>
              </a:rPr>
              <a:t>,  </a:t>
            </a:r>
            <a:r>
              <a:rPr lang="fr-FR" sz="2600" b="1" i="1" dirty="0">
                <a:solidFill>
                  <a:srgbClr val="333399"/>
                </a:solidFill>
              </a:rPr>
              <a:t>Staphylococcus</a:t>
            </a:r>
            <a:r>
              <a:rPr lang="fr-FR" sz="2600" b="1" dirty="0">
                <a:solidFill>
                  <a:srgbClr val="333399"/>
                </a:solidFill>
              </a:rPr>
              <a:t>, </a:t>
            </a:r>
            <a:r>
              <a:rPr lang="fr-FR" sz="2600" b="1" i="1" dirty="0">
                <a:solidFill>
                  <a:srgbClr val="333399"/>
                </a:solidFill>
              </a:rPr>
              <a:t>Salmonella,</a:t>
            </a:r>
            <a:r>
              <a:rPr lang="fr-FR" sz="2600" b="1" dirty="0">
                <a:solidFill>
                  <a:srgbClr val="333399"/>
                </a:solidFill>
              </a:rPr>
              <a:t>…)</a:t>
            </a:r>
            <a:endParaRPr lang="es-ES" sz="2600" b="1" dirty="0">
              <a:solidFill>
                <a:srgbClr val="333399"/>
              </a:solidFill>
            </a:endParaRPr>
          </a:p>
        </p:txBody>
      </p:sp>
      <p:pic>
        <p:nvPicPr>
          <p:cNvPr id="31" name="Picture 30" descr="F1000012">
            <a:extLst>
              <a:ext uri="{FF2B5EF4-FFF2-40B4-BE49-F238E27FC236}">
                <a16:creationId xmlns:a16="http://schemas.microsoft.com/office/drawing/2014/main" id="{A5A43009-3EAA-4417-9CB1-8977F4608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r="8363"/>
          <a:stretch>
            <a:fillRect/>
          </a:stretch>
        </p:blipFill>
        <p:spPr bwMode="auto">
          <a:xfrm>
            <a:off x="4412506" y="2113756"/>
            <a:ext cx="17859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3" descr="fl26">
            <a:extLst>
              <a:ext uri="{FF2B5EF4-FFF2-40B4-BE49-F238E27FC236}">
                <a16:creationId xmlns:a16="http://schemas.microsoft.com/office/drawing/2014/main" id="{A9A8D15C-39FD-4D52-B679-15B5E99BBC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400000">
            <a:off x="7707840" y="2752725"/>
            <a:ext cx="8699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5">
            <a:extLst>
              <a:ext uri="{FF2B5EF4-FFF2-40B4-BE49-F238E27FC236}">
                <a16:creationId xmlns:a16="http://schemas.microsoft.com/office/drawing/2014/main" id="{FE959063-303D-4860-BAC9-B48AE5F6D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064" y="1030288"/>
            <a:ext cx="914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b="1">
                <a:solidFill>
                  <a:srgbClr val="864300"/>
                </a:solidFill>
                <a:latin typeface="Tahoma" pitchFamily="34" charset="0"/>
              </a:rPr>
              <a:t>Fabrication artisanale</a:t>
            </a:r>
          </a:p>
        </p:txBody>
      </p:sp>
      <p:pic>
        <p:nvPicPr>
          <p:cNvPr id="54" name="Picture 12" descr="C:\Users\PC\Desktop\vache.jpg">
            <a:extLst>
              <a:ext uri="{FF2B5EF4-FFF2-40B4-BE49-F238E27FC236}">
                <a16:creationId xmlns:a16="http://schemas.microsoft.com/office/drawing/2014/main" id="{66120127-C41A-4B89-9F09-E843E093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b="22760"/>
          <a:stretch>
            <a:fillRect/>
          </a:stretch>
        </p:blipFill>
        <p:spPr bwMode="auto">
          <a:xfrm>
            <a:off x="10429103" y="2032346"/>
            <a:ext cx="1417032" cy="145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3" descr="C:\Users\PC\Desktop\medium_chamELLE.jpg">
            <a:extLst>
              <a:ext uri="{FF2B5EF4-FFF2-40B4-BE49-F238E27FC236}">
                <a16:creationId xmlns:a16="http://schemas.microsoft.com/office/drawing/2014/main" id="{124C0845-54FF-4411-A351-796AC70E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 l="8333" t="20381" r="10416" b="8287"/>
          <a:stretch>
            <a:fillRect/>
          </a:stretch>
        </p:blipFill>
        <p:spPr bwMode="auto">
          <a:xfrm>
            <a:off x="7253814" y="4786313"/>
            <a:ext cx="17145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27">
            <a:extLst>
              <a:ext uri="{FF2B5EF4-FFF2-40B4-BE49-F238E27FC236}">
                <a16:creationId xmlns:a16="http://schemas.microsoft.com/office/drawing/2014/main" id="{910C81FC-DD60-4665-A684-29BD213BAC71}"/>
              </a:ext>
            </a:extLst>
          </p:cNvPr>
          <p:cNvSpPr txBox="1"/>
          <p:nvPr/>
        </p:nvSpPr>
        <p:spPr>
          <a:xfrm>
            <a:off x="8819601" y="6436847"/>
            <a:ext cx="3372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rgbClr val="BCBCBC"/>
                </a:solidFill>
                <a:latin typeface="Agency FB" panose="020B0503020202020204" pitchFamily="34" charset="0"/>
              </a:rPr>
              <a:t>Les produits alimentaires traditionnels </a:t>
            </a:r>
            <a:endParaRPr lang="fr-FR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pic>
        <p:nvPicPr>
          <p:cNvPr id="58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0B22D35-72D9-4231-84BC-B11839FCEA1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9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A6F2B8-3533-4DF6-B829-B4B9927A2EB6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51652F-1B21-4C47-9743-88E5119E63EF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D9EBFE9-A738-41CE-9C43-038F3D7A0017}"/>
              </a:ext>
            </a:extLst>
          </p:cNvPr>
          <p:cNvSpPr/>
          <p:nvPr/>
        </p:nvSpPr>
        <p:spPr>
          <a:xfrm>
            <a:off x="2515977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8F36D65-B68F-4C09-99F5-6557DA3CDD27}"/>
              </a:ext>
            </a:extLst>
          </p:cNvPr>
          <p:cNvSpPr/>
          <p:nvPr/>
        </p:nvSpPr>
        <p:spPr>
          <a:xfrm>
            <a:off x="2515977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62F8C-5F10-447C-9C7F-4B527981C513}"/>
              </a:ext>
            </a:extLst>
          </p:cNvPr>
          <p:cNvSpPr/>
          <p:nvPr/>
        </p:nvSpPr>
        <p:spPr>
          <a:xfrm>
            <a:off x="3007045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FF9F6-39DC-4A97-886A-642658208FD2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BCF0BAF-5993-42A5-9FFD-5557A0BC9DBC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98F5EA1-8DFE-467F-8908-C39BB8944EBC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12AA10-F1CB-4129-91EC-BAEF9266123A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835887F-7A8C-40C7-ACAB-A344C872B099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3D44AE-F38D-43A9-80D1-C44B8E61BA1F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545B77-0485-44A9-A817-2E1A54DE879B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ABC5CE-6A26-41DC-BEBC-AD0DB2C0B4B7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0B629DE-2B8A-4944-8AAC-30EF1956B637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2CC7450-001C-4154-AD39-36D9F67441B6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F9AE3E-1A81-48B3-B800-7E93D2F8C8EF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10E3D6-360B-4507-9EB0-14A85825F9D5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4C1E395-B360-47C4-BC01-4B1FD1FD48DD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59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A7CC0BEC-072D-4928-BA0A-CB3FF222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58A66A92-BCDB-47B8-A766-613090173FC3}"/>
              </a:ext>
            </a:extLst>
          </p:cNvPr>
          <p:cNvSpPr/>
          <p:nvPr/>
        </p:nvSpPr>
        <p:spPr>
          <a:xfrm>
            <a:off x="2827064" y="881039"/>
            <a:ext cx="324000" cy="3240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MA" dirty="0"/>
              <a:t>4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AC1A3C23-E769-4C37-9600-7847387055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3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01D8D2E6-FF4C-4D14-AE94-05CCBC4A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F1000013">
            <a:extLst>
              <a:ext uri="{FF2B5EF4-FFF2-40B4-BE49-F238E27FC236}">
                <a16:creationId xmlns:a16="http://schemas.microsoft.com/office/drawing/2014/main" id="{D5CB4906-37EB-4234-9119-0D4CE2110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67827" y="3148460"/>
            <a:ext cx="3128377" cy="221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12">
            <a:extLst>
              <a:ext uri="{FF2B5EF4-FFF2-40B4-BE49-F238E27FC236}">
                <a16:creationId xmlns:a16="http://schemas.microsoft.com/office/drawing/2014/main" id="{E8693226-5997-4799-BA2C-EBB91E605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9976" y="4078231"/>
            <a:ext cx="54356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fr-FR" sz="2600" i="1" dirty="0">
                <a:solidFill>
                  <a:srgbClr val="FF0000"/>
                </a:solidFill>
              </a:rPr>
              <a:t>Salmonella</a:t>
            </a:r>
            <a:r>
              <a:rPr lang="fr-FR" sz="2600" dirty="0">
                <a:solidFill>
                  <a:srgbClr val="FF0000"/>
                </a:solidFill>
              </a:rPr>
              <a:t> spp.</a:t>
            </a:r>
            <a:r>
              <a:rPr lang="fr-FR" sz="2600" dirty="0">
                <a:solidFill>
                  <a:schemeClr val="bg2"/>
                </a:solidFill>
              </a:rPr>
              <a:t> : </a:t>
            </a:r>
            <a:r>
              <a:rPr lang="fr-FR" sz="2600" dirty="0">
                <a:solidFill>
                  <a:srgbClr val="FF0000"/>
                </a:solidFill>
              </a:rPr>
              <a:t>10 %</a:t>
            </a:r>
          </a:p>
          <a:p>
            <a:pPr algn="just"/>
            <a:r>
              <a:rPr lang="fr-FR" sz="2600" i="1" dirty="0">
                <a:solidFill>
                  <a:srgbClr val="FF0000"/>
                </a:solidFill>
              </a:rPr>
              <a:t>Yersinia </a:t>
            </a:r>
            <a:r>
              <a:rPr lang="fr-FR" sz="2600" i="1" dirty="0" err="1">
                <a:solidFill>
                  <a:srgbClr val="FF0000"/>
                </a:solidFill>
              </a:rPr>
              <a:t>enterocolitica</a:t>
            </a:r>
            <a:r>
              <a:rPr lang="fr-FR" sz="2600" i="1" dirty="0">
                <a:solidFill>
                  <a:srgbClr val="FF0000"/>
                </a:solidFill>
              </a:rPr>
              <a:t> </a:t>
            </a:r>
            <a:r>
              <a:rPr lang="fr-FR" sz="2600" dirty="0">
                <a:solidFill>
                  <a:schemeClr val="bg2"/>
                </a:solidFill>
              </a:rPr>
              <a:t>: </a:t>
            </a:r>
            <a:r>
              <a:rPr lang="fr-FR" sz="2600" dirty="0">
                <a:solidFill>
                  <a:srgbClr val="FF0000"/>
                </a:solidFill>
              </a:rPr>
              <a:t>4,1 %</a:t>
            </a:r>
          </a:p>
          <a:p>
            <a:pPr algn="just"/>
            <a:r>
              <a:rPr lang="fr-FR" sz="2600" i="1" dirty="0">
                <a:solidFill>
                  <a:srgbClr val="FF0000"/>
                </a:solidFill>
              </a:rPr>
              <a:t>Listeria monocytogenes</a:t>
            </a:r>
            <a:r>
              <a:rPr lang="fr-FR" sz="2600" dirty="0">
                <a:solidFill>
                  <a:srgbClr val="333399"/>
                </a:solidFill>
              </a:rPr>
              <a:t> </a:t>
            </a:r>
            <a:r>
              <a:rPr lang="fr-FR" sz="2600" dirty="0">
                <a:solidFill>
                  <a:schemeClr val="bg2"/>
                </a:solidFill>
              </a:rPr>
              <a:t>: </a:t>
            </a:r>
            <a:r>
              <a:rPr lang="fr-FR" sz="2600" dirty="0">
                <a:solidFill>
                  <a:srgbClr val="FF0000"/>
                </a:solidFill>
              </a:rPr>
              <a:t>18,1 %</a:t>
            </a:r>
          </a:p>
        </p:txBody>
      </p:sp>
      <p:sp>
        <p:nvSpPr>
          <p:cNvPr id="60" name="Rectangle 22">
            <a:extLst>
              <a:ext uri="{FF2B5EF4-FFF2-40B4-BE49-F238E27FC236}">
                <a16:creationId xmlns:a16="http://schemas.microsoft.com/office/drawing/2014/main" id="{CF929320-D04D-4882-8441-E084F821B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063" y="1816100"/>
            <a:ext cx="5435600" cy="1312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fr-FR" sz="2800" i="1" dirty="0">
                <a:solidFill>
                  <a:srgbClr val="333399"/>
                </a:solidFill>
              </a:rPr>
              <a:t>Jben</a:t>
            </a:r>
            <a:r>
              <a:rPr lang="fr-FR" sz="2800" dirty="0">
                <a:solidFill>
                  <a:srgbClr val="333399"/>
                </a:solidFill>
              </a:rPr>
              <a:t> de chèvre : </a:t>
            </a:r>
          </a:p>
          <a:p>
            <a:pPr algn="just"/>
            <a:r>
              <a:rPr lang="fr-FR" sz="2600" dirty="0">
                <a:solidFill>
                  <a:srgbClr val="FF3300"/>
                </a:solidFill>
              </a:rPr>
              <a:t>Coliformes totaux</a:t>
            </a:r>
            <a:r>
              <a:rPr lang="fr-FR" sz="2600" dirty="0">
                <a:solidFill>
                  <a:srgbClr val="333399"/>
                </a:solidFill>
              </a:rPr>
              <a:t> </a:t>
            </a:r>
          </a:p>
          <a:p>
            <a:pPr algn="just"/>
            <a:r>
              <a:rPr lang="fr-FR" sz="2600" dirty="0">
                <a:solidFill>
                  <a:srgbClr val="FF3300"/>
                </a:solidFill>
              </a:rPr>
              <a:t>Coliformes fécaux</a:t>
            </a:r>
            <a:endParaRPr lang="fr-FR" sz="2600" dirty="0">
              <a:solidFill>
                <a:srgbClr val="333399"/>
              </a:solidFill>
            </a:endParaRPr>
          </a:p>
        </p:txBody>
      </p:sp>
      <p:sp>
        <p:nvSpPr>
          <p:cNvPr id="61" name="Rectangle 23">
            <a:extLst>
              <a:ext uri="{FF2B5EF4-FFF2-40B4-BE49-F238E27FC236}">
                <a16:creationId xmlns:a16="http://schemas.microsoft.com/office/drawing/2014/main" id="{FF403C9F-35A6-4070-A88F-8F248A59C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063" y="5880100"/>
            <a:ext cx="19796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65125" indent="-365125" algn="justLow"/>
            <a:r>
              <a:rPr lang="fr-FR" sz="1400" dirty="0">
                <a:solidFill>
                  <a:srgbClr val="000000"/>
                </a:solidFill>
                <a:cs typeface="Times New Roman" pitchFamily="18" charset="0"/>
              </a:rPr>
              <a:t>Achemchem F., 2014</a:t>
            </a:r>
          </a:p>
        </p:txBody>
      </p:sp>
      <p:sp>
        <p:nvSpPr>
          <p:cNvPr id="62" name="Rectangle 24">
            <a:extLst>
              <a:ext uri="{FF2B5EF4-FFF2-40B4-BE49-F238E27FC236}">
                <a16:creationId xmlns:a16="http://schemas.microsoft.com/office/drawing/2014/main" id="{5860E7D3-AF34-4DC1-B3B6-574328642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638" y="2442023"/>
            <a:ext cx="28670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600">
                <a:solidFill>
                  <a:srgbClr val="333399"/>
                </a:solidFill>
              </a:rPr>
              <a:t>&gt; 10</a:t>
            </a:r>
            <a:r>
              <a:rPr lang="fr-FR" sz="2600" baseline="30000">
                <a:solidFill>
                  <a:srgbClr val="333399"/>
                </a:solidFill>
              </a:rPr>
              <a:t>4 </a:t>
            </a:r>
            <a:r>
              <a:rPr lang="fr-FR" sz="2600">
                <a:solidFill>
                  <a:srgbClr val="333399"/>
                </a:solidFill>
              </a:rPr>
              <a:t>- 10</a:t>
            </a:r>
            <a:r>
              <a:rPr lang="fr-FR" sz="2600" baseline="30000">
                <a:solidFill>
                  <a:srgbClr val="333399"/>
                </a:solidFill>
              </a:rPr>
              <a:t>5</a:t>
            </a:r>
            <a:r>
              <a:rPr lang="fr-FR" sz="2600">
                <a:solidFill>
                  <a:srgbClr val="333399"/>
                </a:solidFill>
              </a:rPr>
              <a:t> germes/g</a:t>
            </a:r>
          </a:p>
        </p:txBody>
      </p:sp>
      <p:sp>
        <p:nvSpPr>
          <p:cNvPr id="63" name="Rectangle 25">
            <a:extLst>
              <a:ext uri="{FF2B5EF4-FFF2-40B4-BE49-F238E27FC236}">
                <a16:creationId xmlns:a16="http://schemas.microsoft.com/office/drawing/2014/main" id="{5CF458CE-B233-4C99-B8EF-C656DC274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267" y="3449582"/>
            <a:ext cx="31242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i="1" dirty="0">
                <a:solidFill>
                  <a:srgbClr val="333399"/>
                </a:solidFill>
              </a:rPr>
              <a:t>Jben</a:t>
            </a:r>
            <a:r>
              <a:rPr lang="fr-FR" sz="2800" dirty="0">
                <a:solidFill>
                  <a:srgbClr val="333399"/>
                </a:solidFill>
              </a:rPr>
              <a:t> traditionnel : </a:t>
            </a:r>
          </a:p>
        </p:txBody>
      </p:sp>
      <p:sp>
        <p:nvSpPr>
          <p:cNvPr id="64" name="Rectangle 26">
            <a:extLst>
              <a:ext uri="{FF2B5EF4-FFF2-40B4-BE49-F238E27FC236}">
                <a16:creationId xmlns:a16="http://schemas.microsoft.com/office/drawing/2014/main" id="{F1E3F850-283D-4607-8DA1-671673744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929" y="1030288"/>
            <a:ext cx="8423275" cy="47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b="1" dirty="0">
                <a:solidFill>
                  <a:srgbClr val="864300"/>
                </a:solidFill>
                <a:latin typeface="Tahoma" pitchFamily="34" charset="0"/>
              </a:rPr>
              <a:t>Qualité hygiénique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7491C70B-6F08-457F-959D-70FE398C12AF}"/>
              </a:ext>
            </a:extLst>
          </p:cNvPr>
          <p:cNvSpPr txBox="1"/>
          <p:nvPr/>
        </p:nvSpPr>
        <p:spPr>
          <a:xfrm>
            <a:off x="8819601" y="6436847"/>
            <a:ext cx="3372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rgbClr val="BCBCBC"/>
                </a:solidFill>
                <a:latin typeface="Agency FB" panose="020B0503020202020204" pitchFamily="34" charset="0"/>
              </a:rPr>
              <a:t>Les produits alimentaires traditionnels </a:t>
            </a:r>
            <a:endParaRPr lang="fr-FR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pic>
        <p:nvPicPr>
          <p:cNvPr id="67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FFDC2700-F4F9-4F0F-86CD-02BDBF1F83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6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A6F2B8-3533-4DF6-B829-B4B9927A2EB6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51652F-1B21-4C47-9743-88E5119E63EF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D9EBFE9-A738-41CE-9C43-038F3D7A0017}"/>
              </a:ext>
            </a:extLst>
          </p:cNvPr>
          <p:cNvSpPr/>
          <p:nvPr/>
        </p:nvSpPr>
        <p:spPr>
          <a:xfrm>
            <a:off x="2515977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8F36D65-B68F-4C09-99F5-6557DA3CDD27}"/>
              </a:ext>
            </a:extLst>
          </p:cNvPr>
          <p:cNvSpPr/>
          <p:nvPr/>
        </p:nvSpPr>
        <p:spPr>
          <a:xfrm>
            <a:off x="3023976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62F8C-5F10-447C-9C7F-4B527981C513}"/>
              </a:ext>
            </a:extLst>
          </p:cNvPr>
          <p:cNvSpPr/>
          <p:nvPr/>
        </p:nvSpPr>
        <p:spPr>
          <a:xfrm>
            <a:off x="2499053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FF9F6-39DC-4A97-886A-642658208FD2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BCF0BAF-5993-42A5-9FFD-5557A0BC9DBC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98F5EA1-8DFE-467F-8908-C39BB8944EBC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12AA10-F1CB-4129-91EC-BAEF9266123A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835887F-7A8C-40C7-ACAB-A344C872B099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3D44AE-F38D-43A9-80D1-C44B8E61BA1F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545B77-0485-44A9-A817-2E1A54DE879B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ABC5CE-6A26-41DC-BEBC-AD0DB2C0B4B7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0B629DE-2B8A-4944-8AAC-30EF1956B637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2CC7450-001C-4154-AD39-36D9F67441B6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F9AE3E-1A81-48B3-B800-7E93D2F8C8EF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10E3D6-360B-4507-9EB0-14A85825F9D5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4C1E395-B360-47C4-BC01-4B1FD1FD48DD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59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A7CC0BEC-072D-4928-BA0A-CB3FF222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58A66A92-BCDB-47B8-A766-613090173FC3}"/>
              </a:ext>
            </a:extLst>
          </p:cNvPr>
          <p:cNvSpPr/>
          <p:nvPr/>
        </p:nvSpPr>
        <p:spPr>
          <a:xfrm>
            <a:off x="2827064" y="881039"/>
            <a:ext cx="324000" cy="3240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MA" dirty="0"/>
              <a:t>5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AC1A3C23-E769-4C37-9600-7847387055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3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01D8D2E6-FF4C-4D14-AE94-05CCBC4A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9">
            <a:extLst>
              <a:ext uri="{FF2B5EF4-FFF2-40B4-BE49-F238E27FC236}">
                <a16:creationId xmlns:a16="http://schemas.microsoft.com/office/drawing/2014/main" id="{1672F550-0B5F-4396-AB67-D243C7ED3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218" y="4922838"/>
            <a:ext cx="594281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65113" indent="-265113">
              <a:spcBef>
                <a:spcPct val="20000"/>
              </a:spcBef>
              <a:buClr>
                <a:srgbClr val="FF0000"/>
              </a:buClr>
              <a:buSzPct val="90000"/>
              <a:buFontTx/>
              <a:buBlip>
                <a:blip r:embed="rId9"/>
              </a:buBlip>
              <a:defRPr/>
            </a:pP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Symbol" pitchFamily="18" charset="2"/>
              </a:rPr>
              <a:t> </a:t>
            </a:r>
            <a:r>
              <a:rPr lang="fr-FR" altLang="zh-CN" sz="2800" dirty="0">
                <a:latin typeface="Tahoma" pitchFamily="34" charset="0"/>
                <a:ea typeface="SimSun" pitchFamily="2" charset="-122"/>
              </a:rPr>
              <a:t>Qualité nutritionnelle et organoleptique des aliments</a:t>
            </a:r>
          </a:p>
          <a:p>
            <a:pPr marL="265113" indent="-265113">
              <a:spcBef>
                <a:spcPct val="20000"/>
              </a:spcBef>
              <a:buClr>
                <a:srgbClr val="FF0000"/>
              </a:buClr>
              <a:buSzPct val="90000"/>
              <a:buFontTx/>
              <a:buBlip>
                <a:blip r:embed="rId9"/>
              </a:buBlip>
              <a:defRPr/>
            </a:pPr>
            <a:r>
              <a:rPr lang="fr-FR" sz="2800" dirty="0">
                <a:latin typeface="Tahoma" pitchFamily="34" charset="0"/>
              </a:rPr>
              <a:t>Toxicité pour le consommateur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5" name="WordArt 10">
            <a:extLst>
              <a:ext uri="{FF2B5EF4-FFF2-40B4-BE49-F238E27FC236}">
                <a16:creationId xmlns:a16="http://schemas.microsoft.com/office/drawing/2014/main" id="{68243F9B-6CDE-4495-8133-589F133F36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61867" y="4861862"/>
            <a:ext cx="619125" cy="143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fr-FR" sz="8000" kern="10" dirty="0">
                <a:ln w="9525">
                  <a:round/>
                  <a:headEnd/>
                  <a:tailEnd/>
                </a:ln>
                <a:solidFill>
                  <a:srgbClr val="FF3300">
                    <a:alpha val="85881"/>
                  </a:srgbClr>
                </a:solidFill>
                <a:latin typeface="Arial Black"/>
              </a:rPr>
              <a:t>?</a:t>
            </a:r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ED4D1102-59ED-4D8D-9ECB-A40613ED2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055" y="2568045"/>
            <a:ext cx="6832906" cy="892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altLang="zh-CN" sz="2600" b="1" dirty="0">
                <a:ea typeface="SimSun" pitchFamily="2" charset="-122"/>
              </a:rPr>
              <a:t>Traitements thermiques, réfrigération, radiations ionisantes, HPH,…</a:t>
            </a:r>
            <a:endParaRPr lang="fr-FR" sz="2600" b="1" dirty="0"/>
          </a:p>
        </p:txBody>
      </p:sp>
      <p:sp>
        <p:nvSpPr>
          <p:cNvPr id="53" name="Rectangle 25">
            <a:extLst>
              <a:ext uri="{FF2B5EF4-FFF2-40B4-BE49-F238E27FC236}">
                <a16:creationId xmlns:a16="http://schemas.microsoft.com/office/drawing/2014/main" id="{AB3B09DA-15B3-4602-A5EE-92B28A276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054" y="4188882"/>
            <a:ext cx="6000750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zh-CN" sz="2600" b="1" dirty="0">
                <a:ea typeface="SimSun" pitchFamily="2" charset="-122"/>
              </a:rPr>
              <a:t>Conservateurs : sel, nitrite,…</a:t>
            </a:r>
            <a:endParaRPr lang="fr-FR" sz="2600" b="1" dirty="0"/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79001964-B29D-4AE7-B27A-B8042EF7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0679" y="3561820"/>
            <a:ext cx="4103688" cy="579437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5400000" scaled="1"/>
          </a:gradFill>
          <a:ln w="508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>
                <a:solidFill>
                  <a:srgbClr val="000000"/>
                </a:solidFill>
                <a:latin typeface="Tahoma" pitchFamily="34" charset="0"/>
              </a:rPr>
              <a:t> Méthodes chimiques</a:t>
            </a:r>
          </a:p>
        </p:txBody>
      </p:sp>
      <p:sp>
        <p:nvSpPr>
          <p:cNvPr id="55" name="Text Box 31">
            <a:extLst>
              <a:ext uri="{FF2B5EF4-FFF2-40B4-BE49-F238E27FC236}">
                <a16:creationId xmlns:a16="http://schemas.microsoft.com/office/drawing/2014/main" id="{74C868AD-EBF3-4362-A3D3-2863D71AA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0679" y="1945745"/>
            <a:ext cx="4103688" cy="579437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5400000" scaled="1"/>
          </a:gradFill>
          <a:ln w="508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>
                <a:solidFill>
                  <a:srgbClr val="000000"/>
                </a:solidFill>
                <a:latin typeface="Tahoma" pitchFamily="34" charset="0"/>
              </a:rPr>
              <a:t> Méthodes physiques</a:t>
            </a:r>
          </a:p>
        </p:txBody>
      </p:sp>
      <p:sp>
        <p:nvSpPr>
          <p:cNvPr id="56" name="Rectangle 26">
            <a:extLst>
              <a:ext uri="{FF2B5EF4-FFF2-40B4-BE49-F238E27FC236}">
                <a16:creationId xmlns:a16="http://schemas.microsoft.com/office/drawing/2014/main" id="{52857020-9504-4786-BCF1-DA2AE7C98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929" y="1030288"/>
            <a:ext cx="8423275" cy="47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b="1" dirty="0">
                <a:solidFill>
                  <a:srgbClr val="864300"/>
                </a:solidFill>
                <a:latin typeface="Tahoma" pitchFamily="34" charset="0"/>
              </a:rPr>
              <a:t>Conservation des aliments</a:t>
            </a: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A4ABAD1F-3DDB-488C-B2C1-6BD655B61067}"/>
              </a:ext>
            </a:extLst>
          </p:cNvPr>
          <p:cNvSpPr txBox="1"/>
          <p:nvPr/>
        </p:nvSpPr>
        <p:spPr>
          <a:xfrm>
            <a:off x="8819601" y="6436847"/>
            <a:ext cx="3372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rgbClr val="BCBCBC"/>
                </a:solidFill>
                <a:latin typeface="Agency FB" panose="020B0503020202020204" pitchFamily="34" charset="0"/>
              </a:rPr>
              <a:t>Conservation vs, Bioconservation</a:t>
            </a:r>
            <a:endParaRPr lang="fr-FR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pic>
        <p:nvPicPr>
          <p:cNvPr id="66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5A97DA5B-33B9-421C-A288-C76C6542AF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5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37" grpId="0"/>
      <p:bldP spid="53" grpId="0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A6F2B8-3533-4DF6-B829-B4B9927A2EB6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51652F-1B21-4C47-9743-88E5119E63EF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D9EBFE9-A738-41CE-9C43-038F3D7A0017}"/>
              </a:ext>
            </a:extLst>
          </p:cNvPr>
          <p:cNvSpPr/>
          <p:nvPr/>
        </p:nvSpPr>
        <p:spPr>
          <a:xfrm>
            <a:off x="2515977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8F36D65-B68F-4C09-99F5-6557DA3CDD27}"/>
              </a:ext>
            </a:extLst>
          </p:cNvPr>
          <p:cNvSpPr/>
          <p:nvPr/>
        </p:nvSpPr>
        <p:spPr>
          <a:xfrm>
            <a:off x="3040909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62F8C-5F10-447C-9C7F-4B527981C513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79246B-3A07-4448-8028-2638737B14E6}"/>
              </a:ext>
            </a:extLst>
          </p:cNvPr>
          <p:cNvSpPr txBox="1"/>
          <p:nvPr/>
        </p:nvSpPr>
        <p:spPr>
          <a:xfrm>
            <a:off x="10344438" y="6453780"/>
            <a:ext cx="1847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Bio-conservation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6FF9F6-39DC-4A97-886A-642658208FD2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BCF0BAF-5993-42A5-9FFD-5557A0BC9DBC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98F5EA1-8DFE-467F-8908-C39BB8944EBC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12AA10-F1CB-4129-91EC-BAEF9266123A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835887F-7A8C-40C7-ACAB-A344C872B099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3D44AE-F38D-43A9-80D1-C44B8E61BA1F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545B77-0485-44A9-A817-2E1A54DE879B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ABC5CE-6A26-41DC-BEBC-AD0DB2C0B4B7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0B629DE-2B8A-4944-8AAC-30EF1956B637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2CC7450-001C-4154-AD39-36D9F67441B6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F9AE3E-1A81-48B3-B800-7E93D2F8C8EF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10E3D6-360B-4507-9EB0-14A85825F9D5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4C1E395-B360-47C4-BC01-4B1FD1FD48DD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59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A7CC0BEC-072D-4928-BA0A-CB3FF222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B0FAD606-6D8C-4EC4-A7EA-A803FD30A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280" y="1217191"/>
            <a:ext cx="6994232" cy="73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fr-FR" altLang="fr-FR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Bio-conservation</a:t>
            </a:r>
            <a:r>
              <a:rPr lang="fr-FR" altLang="fr-F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alimentaire : 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AC1A3C23-E769-4C37-9600-7847387055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3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01D8D2E6-FF4C-4D14-AE94-05CCBC4A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18">
            <a:extLst>
              <a:ext uri="{FF2B5EF4-FFF2-40B4-BE49-F238E27FC236}">
                <a16:creationId xmlns:a16="http://schemas.microsoft.com/office/drawing/2014/main" id="{AA4D2244-3E25-4DE1-9527-2EEF2177E072}"/>
              </a:ext>
            </a:extLst>
          </p:cNvPr>
          <p:cNvSpPr/>
          <p:nvPr/>
        </p:nvSpPr>
        <p:spPr>
          <a:xfrm>
            <a:off x="2827064" y="881039"/>
            <a:ext cx="324000" cy="3240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MA" dirty="0"/>
              <a:t>6</a:t>
            </a: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A2E510B0-0EB3-45D0-B8EB-282C1FBD5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667" y="2457271"/>
            <a:ext cx="7390845" cy="29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  <a:t>« Extension de la vie moyenne  et la sécurité des aliments par l’emploi de leurs microflores naturelles ou contrôlées et/ou leurs produits antibactériens »</a:t>
            </a:r>
          </a:p>
        </p:txBody>
      </p:sp>
      <p:pic>
        <p:nvPicPr>
          <p:cNvPr id="31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A0ADE97-7542-4AB3-BEAD-0F54FB3133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4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F8F701-4E4A-400D-8EF9-D25FB1ACD0DD}"/>
              </a:ext>
            </a:extLst>
          </p:cNvPr>
          <p:cNvGrpSpPr/>
          <p:nvPr/>
        </p:nvGrpSpPr>
        <p:grpSpPr>
          <a:xfrm>
            <a:off x="9496669" y="2432667"/>
            <a:ext cx="2381129" cy="3693477"/>
            <a:chOff x="9639396" y="2228666"/>
            <a:chExt cx="2381129" cy="3693477"/>
          </a:xfrm>
        </p:grpSpPr>
        <p:pic>
          <p:nvPicPr>
            <p:cNvPr id="29" name="Picture 28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DA1E1375-82D8-46E5-A930-9BD9C526A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5"/>
            <a:stretch/>
          </p:blipFill>
          <p:spPr>
            <a:xfrm>
              <a:off x="9639396" y="2228666"/>
              <a:ext cx="2354795" cy="330015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184C931-EBD0-46DC-91CC-D0840F67912E}"/>
                </a:ext>
              </a:extLst>
            </p:cNvPr>
            <p:cNvSpPr/>
            <p:nvPr/>
          </p:nvSpPr>
          <p:spPr>
            <a:xfrm>
              <a:off x="9666996" y="5668227"/>
              <a:ext cx="235352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MA" sz="105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Daniel M. Linares et al, 2016 Review</a:t>
              </a:r>
            </a:p>
          </p:txBody>
        </p:sp>
      </p:grpSp>
      <p:sp>
        <p:nvSpPr>
          <p:cNvPr id="37" name="Text Box 2">
            <a:extLst>
              <a:ext uri="{FF2B5EF4-FFF2-40B4-BE49-F238E27FC236}">
                <a16:creationId xmlns:a16="http://schemas.microsoft.com/office/drawing/2014/main" id="{92756A03-1310-4386-AC49-8136CC52B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795" y="2748192"/>
            <a:ext cx="662128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fr-FR" sz="2400" b="1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Statue GRAS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fr-FR" sz="2400" b="1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Probiotiques</a:t>
            </a:r>
            <a:endParaRPr lang="en-US" altLang="fr-FR" sz="2400" b="1" dirty="0">
              <a:solidFill>
                <a:schemeClr val="accent1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fr-FR" sz="2400" b="1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Arômes</a:t>
            </a:r>
            <a:r>
              <a:rPr lang="en-US" altLang="fr-FR" sz="2400" b="1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/ Texture des aliments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fr-FR" sz="2400" b="1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Substances </a:t>
            </a:r>
            <a:r>
              <a:rPr lang="en-US" altLang="fr-FR" sz="2400" b="1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antimicrobiennes</a:t>
            </a:r>
            <a:r>
              <a:rPr lang="en-US" altLang="fr-FR" sz="2400" b="1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endParaRPr lang="fr-FR" altLang="fr-FR" sz="2400" b="1" dirty="0">
              <a:solidFill>
                <a:schemeClr val="accent1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5" name="Text Box 2">
            <a:extLst>
              <a:ext uri="{FF2B5EF4-FFF2-40B4-BE49-F238E27FC236}">
                <a16:creationId xmlns:a16="http://schemas.microsoft.com/office/drawing/2014/main" id="{B30D3EB8-4358-41E5-9B36-D2FD23092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280" y="1217191"/>
            <a:ext cx="6994232" cy="73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fr-FR" altLang="fr-F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Bactéries de l’acide lactique</a:t>
            </a: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05A99572-F04B-42A4-8D7C-E2F94CD86F62}"/>
              </a:ext>
            </a:extLst>
          </p:cNvPr>
          <p:cNvSpPr txBox="1"/>
          <p:nvPr/>
        </p:nvSpPr>
        <p:spPr>
          <a:xfrm>
            <a:off x="10344438" y="6453780"/>
            <a:ext cx="1847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Bio-conservation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sp>
        <p:nvSpPr>
          <p:cNvPr id="55" name="Rectangle: Rounded Corners 22">
            <a:extLst>
              <a:ext uri="{FF2B5EF4-FFF2-40B4-BE49-F238E27FC236}">
                <a16:creationId xmlns:a16="http://schemas.microsoft.com/office/drawing/2014/main" id="{1BCCC2BE-BF10-4E8C-993A-EE3F1EBA883B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56" name="Rectangle: Rounded Corners 21">
            <a:extLst>
              <a:ext uri="{FF2B5EF4-FFF2-40B4-BE49-F238E27FC236}">
                <a16:creationId xmlns:a16="http://schemas.microsoft.com/office/drawing/2014/main" id="{EBEB34B8-22C1-4A8C-A880-0E65565C1603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57" name="Rectangle: Rounded Corners 20">
            <a:extLst>
              <a:ext uri="{FF2B5EF4-FFF2-40B4-BE49-F238E27FC236}">
                <a16:creationId xmlns:a16="http://schemas.microsoft.com/office/drawing/2014/main" id="{11DC51BC-CEEE-430D-A9B2-32F6542321B7}"/>
              </a:ext>
            </a:extLst>
          </p:cNvPr>
          <p:cNvSpPr/>
          <p:nvPr/>
        </p:nvSpPr>
        <p:spPr>
          <a:xfrm>
            <a:off x="2515977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58" name="Rectangle: Rounded Corners 19">
            <a:extLst>
              <a:ext uri="{FF2B5EF4-FFF2-40B4-BE49-F238E27FC236}">
                <a16:creationId xmlns:a16="http://schemas.microsoft.com/office/drawing/2014/main" id="{DEF8FEAE-8A8E-48C7-810E-F5D198433E01}"/>
              </a:ext>
            </a:extLst>
          </p:cNvPr>
          <p:cNvSpPr/>
          <p:nvPr/>
        </p:nvSpPr>
        <p:spPr>
          <a:xfrm>
            <a:off x="3040909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60" name="Rectangle: Rounded Corners 15">
            <a:extLst>
              <a:ext uri="{FF2B5EF4-FFF2-40B4-BE49-F238E27FC236}">
                <a16:creationId xmlns:a16="http://schemas.microsoft.com/office/drawing/2014/main" id="{F2C0D63C-2456-437E-A293-270C3EDBE856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pic>
        <p:nvPicPr>
          <p:cNvPr id="62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61800A9-924F-431E-977A-A58A4D641E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  <p:grpSp>
        <p:nvGrpSpPr>
          <p:cNvPr id="63" name="Group 38">
            <a:extLst>
              <a:ext uri="{FF2B5EF4-FFF2-40B4-BE49-F238E27FC236}">
                <a16:creationId xmlns:a16="http://schemas.microsoft.com/office/drawing/2014/main" id="{72BAAB3F-12E7-43C7-B729-FCEC837FB7C9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92F1653B-DDFB-41AA-8C18-BD7115655D77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01EB33-4CA2-437C-9CE8-011C798C33DB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8B3F25-9B59-4F19-8801-FE698BA8F6A5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7EB5D6-EA34-4DF0-87D6-FBF82B3BA8A7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DCE47B8-664D-4FD3-9949-0B18BAF20806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1896AD33-EAD1-43DF-8547-AA7F839B40A8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07ACC7CA-8E7B-45F3-A239-AE4E6D44AFCB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1" name="TextBox 46">
              <a:extLst>
                <a:ext uri="{FF2B5EF4-FFF2-40B4-BE49-F238E27FC236}">
                  <a16:creationId xmlns:a16="http://schemas.microsoft.com/office/drawing/2014/main" id="{98DDAE3D-71A3-40D0-A9CD-56A17CD016E6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95DE073C-4598-441A-9E75-1DC9FCDA8E92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93FCCF88-E49D-4ED1-9DA4-AE7BD5508FAA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A4BE9E-1DEE-4090-877C-8915FE036EA1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D83A03-1CEB-466B-9537-9687143DF9A3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76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D9F13684-0458-46A6-B741-ECA64D32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B492F07-0065-4F43-BF8E-62A466E576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7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B884CAB7-1F42-4A63-A60D-07794B3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lowchart: Connector 18">
            <a:extLst>
              <a:ext uri="{FF2B5EF4-FFF2-40B4-BE49-F238E27FC236}">
                <a16:creationId xmlns:a16="http://schemas.microsoft.com/office/drawing/2014/main" id="{D31F7459-0977-4108-B1FD-2AA6059BB036}"/>
              </a:ext>
            </a:extLst>
          </p:cNvPr>
          <p:cNvSpPr/>
          <p:nvPr/>
        </p:nvSpPr>
        <p:spPr>
          <a:xfrm>
            <a:off x="2827064" y="881039"/>
            <a:ext cx="324000" cy="3240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MA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73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27">
            <a:extLst>
              <a:ext uri="{FF2B5EF4-FFF2-40B4-BE49-F238E27FC236}">
                <a16:creationId xmlns:a16="http://schemas.microsoft.com/office/drawing/2014/main" id="{05A99572-F04B-42A4-8D7C-E2F94CD86F62}"/>
              </a:ext>
            </a:extLst>
          </p:cNvPr>
          <p:cNvSpPr txBox="1"/>
          <p:nvPr/>
        </p:nvSpPr>
        <p:spPr>
          <a:xfrm>
            <a:off x="10344438" y="6453780"/>
            <a:ext cx="1847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Bio-conservation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sp>
        <p:nvSpPr>
          <p:cNvPr id="55" name="Rectangle: Rounded Corners 22">
            <a:extLst>
              <a:ext uri="{FF2B5EF4-FFF2-40B4-BE49-F238E27FC236}">
                <a16:creationId xmlns:a16="http://schemas.microsoft.com/office/drawing/2014/main" id="{1BCCC2BE-BF10-4E8C-993A-EE3F1EBA883B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56" name="Rectangle: Rounded Corners 21">
            <a:extLst>
              <a:ext uri="{FF2B5EF4-FFF2-40B4-BE49-F238E27FC236}">
                <a16:creationId xmlns:a16="http://schemas.microsoft.com/office/drawing/2014/main" id="{EBEB34B8-22C1-4A8C-A880-0E65565C1603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57" name="Rectangle: Rounded Corners 20">
            <a:extLst>
              <a:ext uri="{FF2B5EF4-FFF2-40B4-BE49-F238E27FC236}">
                <a16:creationId xmlns:a16="http://schemas.microsoft.com/office/drawing/2014/main" id="{11DC51BC-CEEE-430D-A9B2-32F6542321B7}"/>
              </a:ext>
            </a:extLst>
          </p:cNvPr>
          <p:cNvSpPr/>
          <p:nvPr/>
        </p:nvSpPr>
        <p:spPr>
          <a:xfrm>
            <a:off x="2515977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58" name="Rectangle: Rounded Corners 19">
            <a:extLst>
              <a:ext uri="{FF2B5EF4-FFF2-40B4-BE49-F238E27FC236}">
                <a16:creationId xmlns:a16="http://schemas.microsoft.com/office/drawing/2014/main" id="{DEF8FEAE-8A8E-48C7-810E-F5D198433E01}"/>
              </a:ext>
            </a:extLst>
          </p:cNvPr>
          <p:cNvSpPr/>
          <p:nvPr/>
        </p:nvSpPr>
        <p:spPr>
          <a:xfrm>
            <a:off x="3040909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60" name="Rectangle: Rounded Corners 15">
            <a:extLst>
              <a:ext uri="{FF2B5EF4-FFF2-40B4-BE49-F238E27FC236}">
                <a16:creationId xmlns:a16="http://schemas.microsoft.com/office/drawing/2014/main" id="{F2C0D63C-2456-437E-A293-270C3EDBE856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pic>
        <p:nvPicPr>
          <p:cNvPr id="62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61800A9-924F-431E-977A-A58A4D641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  <p:grpSp>
        <p:nvGrpSpPr>
          <p:cNvPr id="63" name="Group 38">
            <a:extLst>
              <a:ext uri="{FF2B5EF4-FFF2-40B4-BE49-F238E27FC236}">
                <a16:creationId xmlns:a16="http://schemas.microsoft.com/office/drawing/2014/main" id="{72BAAB3F-12E7-43C7-B729-FCEC837FB7C9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92F1653B-DDFB-41AA-8C18-BD7115655D77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01EB33-4CA2-437C-9CE8-011C798C33DB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8B3F25-9B59-4F19-8801-FE698BA8F6A5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7EB5D6-EA34-4DF0-87D6-FBF82B3BA8A7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DCE47B8-664D-4FD3-9949-0B18BAF20806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1896AD33-EAD1-43DF-8547-AA7F839B40A8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07ACC7CA-8E7B-45F3-A239-AE4E6D44AFCB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1" name="TextBox 46">
              <a:extLst>
                <a:ext uri="{FF2B5EF4-FFF2-40B4-BE49-F238E27FC236}">
                  <a16:creationId xmlns:a16="http://schemas.microsoft.com/office/drawing/2014/main" id="{98DDAE3D-71A3-40D0-A9CD-56A17CD016E6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95DE073C-4598-441A-9E75-1DC9FCDA8E92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93FCCF88-E49D-4ED1-9DA4-AE7BD5508FAA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A4BE9E-1DEE-4090-877C-8915FE036EA1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D83A03-1CEB-466B-9537-9687143DF9A3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76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D9F13684-0458-46A6-B741-ECA64D32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B492F07-0065-4F43-BF8E-62A466E576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7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B884CAB7-1F42-4A63-A60D-07794B3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lowchart: Connector 18">
            <a:extLst>
              <a:ext uri="{FF2B5EF4-FFF2-40B4-BE49-F238E27FC236}">
                <a16:creationId xmlns:a16="http://schemas.microsoft.com/office/drawing/2014/main" id="{D31F7459-0977-4108-B1FD-2AA6059BB036}"/>
              </a:ext>
            </a:extLst>
          </p:cNvPr>
          <p:cNvSpPr/>
          <p:nvPr/>
        </p:nvSpPr>
        <p:spPr>
          <a:xfrm>
            <a:off x="2827064" y="881039"/>
            <a:ext cx="324000" cy="3240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MA" dirty="0"/>
              <a:t>8</a:t>
            </a: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1EDE0DE0-D9AC-444B-B915-5933FED12BB5}"/>
              </a:ext>
            </a:extLst>
          </p:cNvPr>
          <p:cNvGrpSpPr/>
          <p:nvPr/>
        </p:nvGrpSpPr>
        <p:grpSpPr>
          <a:xfrm>
            <a:off x="5396186" y="1374782"/>
            <a:ext cx="5838203" cy="4583214"/>
            <a:chOff x="4668054" y="1899716"/>
            <a:chExt cx="5838203" cy="4583214"/>
          </a:xfrm>
        </p:grpSpPr>
        <p:grpSp>
          <p:nvGrpSpPr>
            <p:cNvPr id="32" name="Group 44">
              <a:extLst>
                <a:ext uri="{FF2B5EF4-FFF2-40B4-BE49-F238E27FC236}">
                  <a16:creationId xmlns:a16="http://schemas.microsoft.com/office/drawing/2014/main" id="{E253ED66-21C0-42E0-BF85-AA2A8B8CFE6A}"/>
                </a:ext>
              </a:extLst>
            </p:cNvPr>
            <p:cNvGrpSpPr/>
            <p:nvPr/>
          </p:nvGrpSpPr>
          <p:grpSpPr>
            <a:xfrm>
              <a:off x="4668054" y="1899716"/>
              <a:ext cx="5838203" cy="4583214"/>
              <a:chOff x="5514774" y="2139575"/>
              <a:chExt cx="5838203" cy="4583214"/>
            </a:xfrm>
          </p:grpSpPr>
          <p:grpSp>
            <p:nvGrpSpPr>
              <p:cNvPr id="34" name="Group 45">
                <a:extLst>
                  <a:ext uri="{FF2B5EF4-FFF2-40B4-BE49-F238E27FC236}">
                    <a16:creationId xmlns:a16="http://schemas.microsoft.com/office/drawing/2014/main" id="{BA7B6D12-5576-4ACB-B16C-1338D681A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8184" y="2139575"/>
                <a:ext cx="5804793" cy="4583214"/>
                <a:chOff x="3474991" y="581305"/>
                <a:chExt cx="5342205" cy="5715636"/>
              </a:xfrm>
            </p:grpSpPr>
            <p:sp>
              <p:nvSpPr>
                <p:cNvPr id="40" name="Oval 5">
                  <a:extLst>
                    <a:ext uri="{FF2B5EF4-FFF2-40B4-BE49-F238E27FC236}">
                      <a16:creationId xmlns:a16="http://schemas.microsoft.com/office/drawing/2014/main" id="{3B246E52-3225-4845-ABF8-B60E1E611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0973" y="4700010"/>
                  <a:ext cx="1686510" cy="159693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9pPr>
                </a:lstStyle>
                <a:p>
                  <a:pPr eaLnBrk="1" hangingPunct="1"/>
                  <a:endParaRPr lang="fr-FR" altLang="fr-FR" dirty="0"/>
                </a:p>
              </p:txBody>
            </p:sp>
            <p:sp>
              <p:nvSpPr>
                <p:cNvPr id="41" name="Oval 6">
                  <a:extLst>
                    <a:ext uri="{FF2B5EF4-FFF2-40B4-BE49-F238E27FC236}">
                      <a16:creationId xmlns:a16="http://schemas.microsoft.com/office/drawing/2014/main" id="{A4C83069-7D03-4ABF-8958-93EB0EF364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88570" y="2369218"/>
                  <a:ext cx="2200276" cy="2197743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42" name="Oval 7">
                  <a:extLst>
                    <a:ext uri="{FF2B5EF4-FFF2-40B4-BE49-F238E27FC236}">
                      <a16:creationId xmlns:a16="http://schemas.microsoft.com/office/drawing/2014/main" id="{858E79EC-5674-4D50-B674-199B7116F9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18113" y="2597150"/>
                  <a:ext cx="1744663" cy="1741488"/>
                </a:xfrm>
                <a:prstGeom prst="ellipse">
                  <a:avLst/>
                </a:prstGeom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9pPr>
                </a:lstStyle>
                <a:p>
                  <a:pPr eaLnBrk="1" hangingPunct="1"/>
                  <a:endParaRPr lang="fr-FR" altLang="fr-FR" dirty="0"/>
                </a:p>
              </p:txBody>
            </p:sp>
            <p:sp>
              <p:nvSpPr>
                <p:cNvPr id="43" name="Oval 9">
                  <a:extLst>
                    <a:ext uri="{FF2B5EF4-FFF2-40B4-BE49-F238E27FC236}">
                      <a16:creationId xmlns:a16="http://schemas.microsoft.com/office/drawing/2014/main" id="{56407017-A008-4341-896C-C7E7C5300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18389" y="2863776"/>
                  <a:ext cx="1398807" cy="150554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u="sng" dirty="0">
                    <a:latin typeface="+mn-lt"/>
                  </a:endParaRPr>
                </a:p>
              </p:txBody>
            </p:sp>
            <p:sp>
              <p:nvSpPr>
                <p:cNvPr id="44" name="Oval 10">
                  <a:extLst>
                    <a:ext uri="{FF2B5EF4-FFF2-40B4-BE49-F238E27FC236}">
                      <a16:creationId xmlns:a16="http://schemas.microsoft.com/office/drawing/2014/main" id="{D9C83770-B274-48B2-8511-9CC96BF57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9289" y="581305"/>
                  <a:ext cx="1678193" cy="161861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46" name="Oval 11">
                  <a:extLst>
                    <a:ext uri="{FF2B5EF4-FFF2-40B4-BE49-F238E27FC236}">
                      <a16:creationId xmlns:a16="http://schemas.microsoft.com/office/drawing/2014/main" id="{D61271C9-AD42-46EC-B855-9187E677ED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4991" y="2715120"/>
                  <a:ext cx="1398807" cy="150554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latin typeface="+mn-lt"/>
                  </a:endParaRPr>
                </a:p>
              </p:txBody>
            </p:sp>
          </p:grpSp>
          <p:sp>
            <p:nvSpPr>
              <p:cNvPr id="35" name="TextBox 53">
                <a:extLst>
                  <a:ext uri="{FF2B5EF4-FFF2-40B4-BE49-F238E27FC236}">
                    <a16:creationId xmlns:a16="http://schemas.microsoft.com/office/drawing/2014/main" id="{FA757D22-FCF0-476C-8B3C-914430391A0D}"/>
                  </a:ext>
                </a:extLst>
              </p:cNvPr>
              <p:cNvSpPr txBox="1"/>
              <p:nvPr/>
            </p:nvSpPr>
            <p:spPr>
              <a:xfrm>
                <a:off x="7467085" y="2558538"/>
                <a:ext cx="18325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Acides </a:t>
                </a:r>
                <a:r>
                  <a:rPr lang="fr-MA" dirty="0" err="1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org</a:t>
                </a:r>
                <a:r>
                  <a:rPr lang="fr-MA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.,</a:t>
                </a:r>
              </a:p>
              <a:p>
                <a:pPr algn="ctr"/>
                <a:r>
                  <a:rPr lang="fr-MA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pH</a:t>
                </a:r>
              </a:p>
              <a:p>
                <a:pPr algn="ctr"/>
                <a:endParaRPr lang="fr-MA" dirty="0"/>
              </a:p>
            </p:txBody>
          </p:sp>
          <p:sp>
            <p:nvSpPr>
              <p:cNvPr id="36" name="TextBox 54">
                <a:extLst>
                  <a:ext uri="{FF2B5EF4-FFF2-40B4-BE49-F238E27FC236}">
                    <a16:creationId xmlns:a16="http://schemas.microsoft.com/office/drawing/2014/main" id="{671F0E46-52D7-478A-B3BE-EC7D99301D7C}"/>
                  </a:ext>
                </a:extLst>
              </p:cNvPr>
              <p:cNvSpPr txBox="1"/>
              <p:nvPr/>
            </p:nvSpPr>
            <p:spPr>
              <a:xfrm>
                <a:off x="5514774" y="4269586"/>
                <a:ext cx="15867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dirty="0" err="1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Diacétyle</a:t>
                </a:r>
                <a:endParaRPr lang="en-US" dirty="0"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8" name="TextBox 55">
                <a:extLst>
                  <a:ext uri="{FF2B5EF4-FFF2-40B4-BE49-F238E27FC236}">
                    <a16:creationId xmlns:a16="http://schemas.microsoft.com/office/drawing/2014/main" id="{EAEF41B8-56F3-4122-89AF-7D7FDBEAC80C}"/>
                  </a:ext>
                </a:extLst>
              </p:cNvPr>
              <p:cNvSpPr txBox="1"/>
              <p:nvPr/>
            </p:nvSpPr>
            <p:spPr>
              <a:xfrm>
                <a:off x="7476121" y="5861215"/>
                <a:ext cx="1671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Bactériocines</a:t>
                </a:r>
              </a:p>
            </p:txBody>
          </p:sp>
          <p:sp>
            <p:nvSpPr>
              <p:cNvPr id="39" name="TextBox 56">
                <a:extLst>
                  <a:ext uri="{FF2B5EF4-FFF2-40B4-BE49-F238E27FC236}">
                    <a16:creationId xmlns:a16="http://schemas.microsoft.com/office/drawing/2014/main" id="{D7A70336-94FD-44A5-8832-B03FE68A91E8}"/>
                  </a:ext>
                </a:extLst>
              </p:cNvPr>
              <p:cNvSpPr txBox="1"/>
              <p:nvPr/>
            </p:nvSpPr>
            <p:spPr>
              <a:xfrm>
                <a:off x="9930458" y="4411388"/>
                <a:ext cx="13251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MA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H</a:t>
                </a:r>
                <a:r>
                  <a:rPr lang="fr-MA" baseline="-250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</a:t>
                </a:r>
                <a:r>
                  <a:rPr lang="fr-MA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O</a:t>
                </a:r>
                <a:r>
                  <a:rPr lang="fr-MA" baseline="-250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</a:t>
                </a:r>
              </a:p>
            </p:txBody>
          </p:sp>
        </p:grpSp>
        <p:pic>
          <p:nvPicPr>
            <p:cNvPr id="33" name="Picture 3" descr="A close up of a coral&#10;&#10;Description generated with high confidence">
              <a:extLst>
                <a:ext uri="{FF2B5EF4-FFF2-40B4-BE49-F238E27FC236}">
                  <a16:creationId xmlns:a16="http://schemas.microsoft.com/office/drawing/2014/main" id="{4A329B75-A33C-422C-99EF-DC4FE229A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72" r="1256" b="38572"/>
            <a:stretch/>
          </p:blipFill>
          <p:spPr>
            <a:xfrm>
              <a:off x="6530632" y="3441468"/>
              <a:ext cx="2064392" cy="156461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34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27">
            <a:extLst>
              <a:ext uri="{FF2B5EF4-FFF2-40B4-BE49-F238E27FC236}">
                <a16:creationId xmlns:a16="http://schemas.microsoft.com/office/drawing/2014/main" id="{05A99572-F04B-42A4-8D7C-E2F94CD86F62}"/>
              </a:ext>
            </a:extLst>
          </p:cNvPr>
          <p:cNvSpPr txBox="1"/>
          <p:nvPr/>
        </p:nvSpPr>
        <p:spPr>
          <a:xfrm>
            <a:off x="9550400" y="6453780"/>
            <a:ext cx="264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Antimicrobiens</a:t>
            </a:r>
            <a:r>
              <a:rPr lang="en-IN" sz="2000" dirty="0">
                <a:solidFill>
                  <a:srgbClr val="BCBCBC"/>
                </a:solidFill>
                <a:latin typeface="Agency FB" panose="020B0503020202020204" pitchFamily="34" charset="0"/>
              </a:rPr>
              <a:t> </a:t>
            </a:r>
            <a:r>
              <a:rPr lang="en-IN" sz="2000" dirty="0" err="1">
                <a:solidFill>
                  <a:srgbClr val="BCBCBC"/>
                </a:solidFill>
                <a:latin typeface="Agency FB" panose="020B0503020202020204" pitchFamily="34" charset="0"/>
              </a:rPr>
              <a:t>naturels</a:t>
            </a:r>
            <a:endParaRPr lang="en-IN" sz="2000" b="1" spc="300" dirty="0">
              <a:solidFill>
                <a:srgbClr val="BCBCBC"/>
              </a:solidFill>
              <a:latin typeface="Agency FB" panose="020B0503020202020204" pitchFamily="34" charset="0"/>
            </a:endParaRPr>
          </a:p>
        </p:txBody>
      </p:sp>
      <p:sp>
        <p:nvSpPr>
          <p:cNvPr id="55" name="Rectangle: Rounded Corners 22">
            <a:extLst>
              <a:ext uri="{FF2B5EF4-FFF2-40B4-BE49-F238E27FC236}">
                <a16:creationId xmlns:a16="http://schemas.microsoft.com/office/drawing/2014/main" id="{1BCCC2BE-BF10-4E8C-993A-EE3F1EBA883B}"/>
              </a:ext>
            </a:extLst>
          </p:cNvPr>
          <p:cNvSpPr/>
          <p:nvPr/>
        </p:nvSpPr>
        <p:spPr>
          <a:xfrm>
            <a:off x="2515977" y="4233272"/>
            <a:ext cx="1489587" cy="68785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05</a:t>
            </a:r>
          </a:p>
        </p:txBody>
      </p:sp>
      <p:sp>
        <p:nvSpPr>
          <p:cNvPr id="56" name="Rectangle: Rounded Corners 21">
            <a:extLst>
              <a:ext uri="{FF2B5EF4-FFF2-40B4-BE49-F238E27FC236}">
                <a16:creationId xmlns:a16="http://schemas.microsoft.com/office/drawing/2014/main" id="{EBEB34B8-22C1-4A8C-A880-0E65565C1603}"/>
              </a:ext>
            </a:extLst>
          </p:cNvPr>
          <p:cNvSpPr/>
          <p:nvPr/>
        </p:nvSpPr>
        <p:spPr>
          <a:xfrm>
            <a:off x="2515977" y="3497498"/>
            <a:ext cx="1489587" cy="687857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</a:p>
        </p:txBody>
      </p:sp>
      <p:sp>
        <p:nvSpPr>
          <p:cNvPr id="57" name="Rectangle: Rounded Corners 20">
            <a:extLst>
              <a:ext uri="{FF2B5EF4-FFF2-40B4-BE49-F238E27FC236}">
                <a16:creationId xmlns:a16="http://schemas.microsoft.com/office/drawing/2014/main" id="{11DC51BC-CEEE-430D-A9B2-32F6542321B7}"/>
              </a:ext>
            </a:extLst>
          </p:cNvPr>
          <p:cNvSpPr/>
          <p:nvPr/>
        </p:nvSpPr>
        <p:spPr>
          <a:xfrm>
            <a:off x="3057844" y="2761725"/>
            <a:ext cx="1489587" cy="687857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</a:p>
        </p:txBody>
      </p:sp>
      <p:sp>
        <p:nvSpPr>
          <p:cNvPr id="58" name="Rectangle: Rounded Corners 19">
            <a:extLst>
              <a:ext uri="{FF2B5EF4-FFF2-40B4-BE49-F238E27FC236}">
                <a16:creationId xmlns:a16="http://schemas.microsoft.com/office/drawing/2014/main" id="{DEF8FEAE-8A8E-48C7-810E-F5D198433E01}"/>
              </a:ext>
            </a:extLst>
          </p:cNvPr>
          <p:cNvSpPr/>
          <p:nvPr/>
        </p:nvSpPr>
        <p:spPr>
          <a:xfrm>
            <a:off x="2583709" y="2025952"/>
            <a:ext cx="1489587" cy="68785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</a:p>
        </p:txBody>
      </p:sp>
      <p:sp>
        <p:nvSpPr>
          <p:cNvPr id="60" name="Rectangle: Rounded Corners 15">
            <a:extLst>
              <a:ext uri="{FF2B5EF4-FFF2-40B4-BE49-F238E27FC236}">
                <a16:creationId xmlns:a16="http://schemas.microsoft.com/office/drawing/2014/main" id="{F2C0D63C-2456-437E-A293-270C3EDBE856}"/>
              </a:ext>
            </a:extLst>
          </p:cNvPr>
          <p:cNvSpPr/>
          <p:nvPr/>
        </p:nvSpPr>
        <p:spPr>
          <a:xfrm>
            <a:off x="2515977" y="1290179"/>
            <a:ext cx="1489587" cy="68785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800" b="1" dirty="0">
                <a:latin typeface="Agency FB" panose="020B0503020202020204" pitchFamily="34" charset="0"/>
              </a:rPr>
              <a:t>01</a:t>
            </a:r>
          </a:p>
        </p:txBody>
      </p:sp>
      <p:pic>
        <p:nvPicPr>
          <p:cNvPr id="62" name="Picture 33" descr="A close up of a logo&#10;&#10;Description generated with high confidence">
            <a:extLst>
              <a:ext uri="{FF2B5EF4-FFF2-40B4-BE49-F238E27FC236}">
                <a16:creationId xmlns:a16="http://schemas.microsoft.com/office/drawing/2014/main" id="{D61800A9-924F-431E-977A-A58A4D641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14574" r="7398" b="16176"/>
          <a:stretch/>
        </p:blipFill>
        <p:spPr>
          <a:xfrm>
            <a:off x="11274228" y="10927"/>
            <a:ext cx="933810" cy="762097"/>
          </a:xfrm>
          <a:prstGeom prst="rect">
            <a:avLst/>
          </a:prstGeom>
        </p:spPr>
      </p:pic>
      <p:grpSp>
        <p:nvGrpSpPr>
          <p:cNvPr id="63" name="Group 38">
            <a:extLst>
              <a:ext uri="{FF2B5EF4-FFF2-40B4-BE49-F238E27FC236}">
                <a16:creationId xmlns:a16="http://schemas.microsoft.com/office/drawing/2014/main" id="{72BAAB3F-12E7-43C7-B729-FCEC837FB7C9}"/>
              </a:ext>
            </a:extLst>
          </p:cNvPr>
          <p:cNvGrpSpPr/>
          <p:nvPr/>
        </p:nvGrpSpPr>
        <p:grpSpPr>
          <a:xfrm>
            <a:off x="-3403" y="866265"/>
            <a:ext cx="3291139" cy="5619750"/>
            <a:chOff x="-3403" y="866265"/>
            <a:chExt cx="4225414" cy="5619750"/>
          </a:xfrm>
        </p:grpSpPr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92F1653B-DDFB-41AA-8C18-BD7115655D77}"/>
                </a:ext>
              </a:extLst>
            </p:cNvPr>
            <p:cNvSpPr/>
            <p:nvPr/>
          </p:nvSpPr>
          <p:spPr>
            <a:xfrm>
              <a:off x="-3403" y="866265"/>
              <a:ext cx="4225414" cy="5619750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01EB33-4CA2-437C-9CE8-011C798C33DB}"/>
                </a:ext>
              </a:extLst>
            </p:cNvPr>
            <p:cNvSpPr/>
            <p:nvPr/>
          </p:nvSpPr>
          <p:spPr>
            <a:xfrm>
              <a:off x="-3402" y="866265"/>
              <a:ext cx="3458498" cy="163324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8B3F25-9B59-4F19-8801-FE698BA8F6A5}"/>
                </a:ext>
              </a:extLst>
            </p:cNvPr>
            <p:cNvSpPr/>
            <p:nvPr/>
          </p:nvSpPr>
          <p:spPr>
            <a:xfrm>
              <a:off x="-3403" y="4570357"/>
              <a:ext cx="2202563" cy="24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7EB5D6-EA34-4DF0-87D6-FBF82B3BA8A7}"/>
                </a:ext>
              </a:extLst>
            </p:cNvPr>
            <p:cNvSpPr/>
            <p:nvPr/>
          </p:nvSpPr>
          <p:spPr>
            <a:xfrm>
              <a:off x="357935" y="866265"/>
              <a:ext cx="66367" cy="561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DCE47B8-664D-4FD3-9949-0B18BAF20806}"/>
                </a:ext>
              </a:extLst>
            </p:cNvPr>
            <p:cNvSpPr/>
            <p:nvPr/>
          </p:nvSpPr>
          <p:spPr>
            <a:xfrm>
              <a:off x="579160" y="4907631"/>
              <a:ext cx="1620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1896AD33-EAD1-43DF-8547-AA7F839B40A8}"/>
                </a:ext>
              </a:extLst>
            </p:cNvPr>
            <p:cNvSpPr txBox="1"/>
            <p:nvPr/>
          </p:nvSpPr>
          <p:spPr>
            <a:xfrm>
              <a:off x="549664" y="4540861"/>
              <a:ext cx="1489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8F2D5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Communication</a:t>
              </a:r>
            </a:p>
          </p:txBody>
        </p:sp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07ACC7CA-8E7B-45F3-A239-AE4E6D44AFCB}"/>
                </a:ext>
              </a:extLst>
            </p:cNvPr>
            <p:cNvSpPr txBox="1"/>
            <p:nvPr/>
          </p:nvSpPr>
          <p:spPr>
            <a:xfrm>
              <a:off x="534915" y="4982847"/>
              <a:ext cx="174031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dirty="0">
                  <a:ln w="0"/>
                  <a:solidFill>
                    <a:srgbClr val="6448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haroni" panose="02010803020104030203" pitchFamily="2" charset="-79"/>
                </a:rPr>
                <a:t>les grandes lignes du projet PRIMA ArtiSaneFood</a:t>
              </a:r>
              <a:endParaRPr lang="en-IN" sz="1000" dirty="0">
                <a:ln w="0"/>
                <a:solidFill>
                  <a:srgbClr val="6448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1" name="TextBox 46">
              <a:extLst>
                <a:ext uri="{FF2B5EF4-FFF2-40B4-BE49-F238E27FC236}">
                  <a16:creationId xmlns:a16="http://schemas.microsoft.com/office/drawing/2014/main" id="{98DDAE3D-71A3-40D0-A9CD-56A17CD016E6}"/>
                </a:ext>
              </a:extLst>
            </p:cNvPr>
            <p:cNvSpPr txBox="1"/>
            <p:nvPr/>
          </p:nvSpPr>
          <p:spPr>
            <a:xfrm rot="16200000">
              <a:off x="288557" y="1618479"/>
              <a:ext cx="1849536" cy="67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rgbClr val="218380"/>
                  </a:solidFill>
                  <a:latin typeface="Agency FB" panose="020B0503020202020204" pitchFamily="34" charset="0"/>
                </a:rPr>
                <a:t>Biotech 2020</a:t>
              </a:r>
            </a:p>
          </p:txBody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95DE073C-4598-441A-9E75-1DC9FCDA8E92}"/>
                </a:ext>
              </a:extLst>
            </p:cNvPr>
            <p:cNvSpPr txBox="1"/>
            <p:nvPr/>
          </p:nvSpPr>
          <p:spPr>
            <a:xfrm>
              <a:off x="966117" y="2724365"/>
              <a:ext cx="1740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</a:rPr>
                <a:t>Congrè</a:t>
              </a:r>
              <a:endParaRPr lang="fr-FR" sz="2400" b="1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93FCCF88-E49D-4ED1-9DA4-AE7BD5508FAA}"/>
                </a:ext>
              </a:extLst>
            </p:cNvPr>
            <p:cNvSpPr txBox="1"/>
            <p:nvPr/>
          </p:nvSpPr>
          <p:spPr>
            <a:xfrm rot="16200000">
              <a:off x="1393542" y="3280567"/>
              <a:ext cx="1740311" cy="7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200" b="1" dirty="0">
                  <a:solidFill>
                    <a:srgbClr val="D81159"/>
                  </a:solidFill>
                  <a:latin typeface="Agency FB" panose="020B0503020202020204" pitchFamily="34" charset="0"/>
                </a:rPr>
                <a:t>2020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AA4BE9E-1DEE-4090-877C-8915FE036EA1}"/>
                </a:ext>
              </a:extLst>
            </p:cNvPr>
            <p:cNvSpPr/>
            <p:nvPr/>
          </p:nvSpPr>
          <p:spPr>
            <a:xfrm>
              <a:off x="2452205" y="5528823"/>
              <a:ext cx="1360555" cy="954107"/>
            </a:xfrm>
            <a:prstGeom prst="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DD83A03-1CEB-466B-9537-9687143DF9A3}"/>
                </a:ext>
              </a:extLst>
            </p:cNvPr>
            <p:cNvSpPr/>
            <p:nvPr/>
          </p:nvSpPr>
          <p:spPr>
            <a:xfrm>
              <a:off x="2331638" y="5245592"/>
              <a:ext cx="695372" cy="487638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8F2D56"/>
                </a:solidFill>
              </a:endParaRPr>
            </a:p>
          </p:txBody>
        </p:sp>
      </p:grpSp>
      <p:pic>
        <p:nvPicPr>
          <p:cNvPr id="76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D9F13684-0458-46A6-B741-ECA64D32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>
            <a:off x="609931" y="2366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B492F07-0065-4F43-BF8E-62A466E576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36944" b="77560"/>
          <a:stretch/>
        </p:blipFill>
        <p:spPr>
          <a:xfrm>
            <a:off x="0" y="-6487"/>
            <a:ext cx="999390" cy="850629"/>
          </a:xfrm>
          <a:prstGeom prst="rect">
            <a:avLst/>
          </a:prstGeom>
        </p:spPr>
      </p:pic>
      <p:pic>
        <p:nvPicPr>
          <p:cNvPr id="78" name="Picture 58" descr="RÃ©sultat de recherche d'images pour &quot;lactic acid bacteria in Cheese microscope&quot;">
            <a:extLst>
              <a:ext uri="{FF2B5EF4-FFF2-40B4-BE49-F238E27FC236}">
                <a16:creationId xmlns:a16="http://schemas.microsoft.com/office/drawing/2014/main" id="{B884CAB7-1F42-4A63-A60D-07794B3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430"/>
          <a:stretch>
            <a:fillRect/>
          </a:stretch>
        </p:blipFill>
        <p:spPr bwMode="auto">
          <a:xfrm flipH="1">
            <a:off x="5977795" y="2369"/>
            <a:ext cx="5345287" cy="762096"/>
          </a:xfrm>
          <a:custGeom>
            <a:avLst/>
            <a:gdLst>
              <a:gd name="connsiteX0" fmla="*/ 0 w 9040883"/>
              <a:gd name="connsiteY0" fmla="*/ 0 h 860454"/>
              <a:gd name="connsiteX1" fmla="*/ 9040883 w 9040883"/>
              <a:gd name="connsiteY1" fmla="*/ 0 h 860454"/>
              <a:gd name="connsiteX2" fmla="*/ 9040883 w 9040883"/>
              <a:gd name="connsiteY2" fmla="*/ 725446 h 860454"/>
              <a:gd name="connsiteX3" fmla="*/ 8937391 w 9040883"/>
              <a:gd name="connsiteY3" fmla="*/ 743062 h 860454"/>
              <a:gd name="connsiteX4" fmla="*/ 281938 w 9040883"/>
              <a:gd name="connsiteY4" fmla="*/ 644844 h 860454"/>
              <a:gd name="connsiteX5" fmla="*/ 0 w 9040883"/>
              <a:gd name="connsiteY5" fmla="*/ 692834 h 860454"/>
              <a:gd name="connsiteX6" fmla="*/ 0 w 9040883"/>
              <a:gd name="connsiteY6" fmla="*/ 0 h 8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0883" h="860454">
                <a:moveTo>
                  <a:pt x="0" y="0"/>
                </a:moveTo>
                <a:lnTo>
                  <a:pt x="9040883" y="0"/>
                </a:lnTo>
                <a:lnTo>
                  <a:pt x="9040883" y="725446"/>
                </a:lnTo>
                <a:lnTo>
                  <a:pt x="8937391" y="743062"/>
                </a:lnTo>
                <a:cubicBezTo>
                  <a:pt x="6052241" y="1185573"/>
                  <a:pt x="3167089" y="202332"/>
                  <a:pt x="281938" y="644844"/>
                </a:cubicBezTo>
                <a:lnTo>
                  <a:pt x="0" y="6928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lowchart: Connector 18">
            <a:extLst>
              <a:ext uri="{FF2B5EF4-FFF2-40B4-BE49-F238E27FC236}">
                <a16:creationId xmlns:a16="http://schemas.microsoft.com/office/drawing/2014/main" id="{D31F7459-0977-4108-B1FD-2AA6059BB036}"/>
              </a:ext>
            </a:extLst>
          </p:cNvPr>
          <p:cNvSpPr/>
          <p:nvPr/>
        </p:nvSpPr>
        <p:spPr>
          <a:xfrm>
            <a:off x="2827064" y="881039"/>
            <a:ext cx="324000" cy="3240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MA" dirty="0"/>
              <a:t>9</a:t>
            </a:r>
          </a:p>
        </p:txBody>
      </p:sp>
      <p:sp>
        <p:nvSpPr>
          <p:cNvPr id="45" name="Text Box 3">
            <a:extLst>
              <a:ext uri="{FF2B5EF4-FFF2-40B4-BE49-F238E27FC236}">
                <a16:creationId xmlns:a16="http://schemas.microsoft.com/office/drawing/2014/main" id="{43DFFAFC-1C5B-4AD7-8C1D-1998B4011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049" y="2368149"/>
            <a:ext cx="7700691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9750" indent="-539750" algn="just">
              <a:spcBef>
                <a:spcPct val="50000"/>
              </a:spcBef>
              <a:buClr>
                <a:schemeClr val="folHlink"/>
              </a:buClr>
              <a:buSzPct val="65000"/>
              <a:buFont typeface="Wingdings" pitchFamily="2" charset="2"/>
              <a:buNone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Groupe hétérogène de substances protéiques, </a:t>
            </a:r>
          </a:p>
          <a:p>
            <a:pPr marL="539750" indent="-539750">
              <a:spcBef>
                <a:spcPct val="50000"/>
              </a:spcBef>
              <a:buClr>
                <a:schemeClr val="folHlink"/>
              </a:buClr>
              <a:buSzPct val="65000"/>
              <a:buFont typeface="Wingdings 2" panose="05020102010507070707" pitchFamily="18" charset="2"/>
              <a:buChar char="E"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synthétisées par voie ribosomale, primaires ou modifiées, </a:t>
            </a:r>
          </a:p>
          <a:p>
            <a:pPr marL="539750" indent="-539750">
              <a:spcBef>
                <a:spcPct val="50000"/>
              </a:spcBef>
              <a:buClr>
                <a:schemeClr val="folHlink"/>
              </a:buClr>
              <a:buSzPct val="65000"/>
              <a:buFont typeface="Wingdings 2" panose="05020102010507070707" pitchFamily="18" charset="2"/>
              <a:buChar char="E"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sécrétées dans le milieu extracellulaire </a:t>
            </a:r>
          </a:p>
          <a:p>
            <a:pPr marL="539750" indent="-539750">
              <a:spcBef>
                <a:spcPct val="50000"/>
              </a:spcBef>
              <a:buClr>
                <a:schemeClr val="folHlink"/>
              </a:buClr>
              <a:buSzPct val="65000"/>
              <a:buFont typeface="Wingdings 2" panose="05020102010507070707" pitchFamily="18" charset="2"/>
              <a:buChar char="E"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mode d’action bactéricide dirigé contre des bactéries étroitement liées au micro-organisme producteur </a:t>
            </a:r>
          </a:p>
        </p:txBody>
      </p:sp>
      <p:sp>
        <p:nvSpPr>
          <p:cNvPr id="48" name="Text Box 2">
            <a:extLst>
              <a:ext uri="{FF2B5EF4-FFF2-40B4-BE49-F238E27FC236}">
                <a16:creationId xmlns:a16="http://schemas.microsoft.com/office/drawing/2014/main" id="{471B01C2-E4AD-4C1E-83F1-1598871EB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280" y="1217191"/>
            <a:ext cx="6994232" cy="73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fr-FR" altLang="fr-F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Définition des bactériocines</a:t>
            </a:r>
          </a:p>
        </p:txBody>
      </p:sp>
    </p:spTree>
    <p:extLst>
      <p:ext uri="{BB962C8B-B14F-4D97-AF65-F5344CB8AC3E}">
        <p14:creationId xmlns:p14="http://schemas.microsoft.com/office/powerpoint/2010/main" val="36124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4903</TotalTime>
  <Words>837</Words>
  <Application>Microsoft Office PowerPoint</Application>
  <PresentationFormat>Grand écran</PresentationFormat>
  <Paragraphs>287</Paragraphs>
  <Slides>18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4" baseType="lpstr">
      <vt:lpstr>Agency FB</vt:lpstr>
      <vt:lpstr>Aharoni</vt:lpstr>
      <vt:lpstr>Aparajita</vt:lpstr>
      <vt:lpstr>Arial</vt:lpstr>
      <vt:lpstr>Arial Black</vt:lpstr>
      <vt:lpstr>Calibri</vt:lpstr>
      <vt:lpstr>Calibri Light</vt:lpstr>
      <vt:lpstr>Montserrat Light</vt:lpstr>
      <vt:lpstr>Open Sans</vt:lpstr>
      <vt:lpstr>Segoe UI Black</vt:lpstr>
      <vt:lpstr>Segoe UI Semibold</vt:lpstr>
      <vt:lpstr>Segoe UI Semilight</vt:lpstr>
      <vt:lpstr>Tahoma</vt:lpstr>
      <vt:lpstr>Wingdings</vt:lpstr>
      <vt:lpstr>Wingdings 2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Achemchem</dc:creator>
  <cp:lastModifiedBy>Dr. Achemchem</cp:lastModifiedBy>
  <cp:revision>484</cp:revision>
  <dcterms:created xsi:type="dcterms:W3CDTF">2018-03-06T16:24:24Z</dcterms:created>
  <dcterms:modified xsi:type="dcterms:W3CDTF">2020-06-22T15:23:43Z</dcterms:modified>
</cp:coreProperties>
</file>